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7" r:id="rId6"/>
    <p:sldMasterId id="2147483698" r:id="rId7"/>
    <p:sldMasterId id="2147483710" r:id="rId8"/>
    <p:sldMasterId id="2147483720" r:id="rId9"/>
    <p:sldMasterId id="2147483729" r:id="rId10"/>
    <p:sldMasterId id="2147483745" r:id="rId11"/>
  </p:sldMasterIdLst>
  <p:notesMasterIdLst>
    <p:notesMasterId r:id="rId49"/>
  </p:notesMasterIdLst>
  <p:sldIdLst>
    <p:sldId id="387" r:id="rId12"/>
    <p:sldId id="2147469716" r:id="rId13"/>
    <p:sldId id="2147469717" r:id="rId14"/>
    <p:sldId id="2147469718" r:id="rId15"/>
    <p:sldId id="2147469714" r:id="rId16"/>
    <p:sldId id="2147469720" r:id="rId17"/>
    <p:sldId id="4993" r:id="rId18"/>
    <p:sldId id="2147469721" r:id="rId19"/>
    <p:sldId id="3380" r:id="rId20"/>
    <p:sldId id="4985" r:id="rId21"/>
    <p:sldId id="2147469713" r:id="rId22"/>
    <p:sldId id="2147469715" r:id="rId23"/>
    <p:sldId id="2147469712" r:id="rId24"/>
    <p:sldId id="2147469711" r:id="rId25"/>
    <p:sldId id="4965" r:id="rId26"/>
    <p:sldId id="331" r:id="rId27"/>
    <p:sldId id="271" r:id="rId28"/>
    <p:sldId id="3485" r:id="rId29"/>
    <p:sldId id="383" r:id="rId30"/>
    <p:sldId id="2147469723" r:id="rId31"/>
    <p:sldId id="717" r:id="rId32"/>
    <p:sldId id="736" r:id="rId33"/>
    <p:sldId id="720" r:id="rId34"/>
    <p:sldId id="739" r:id="rId35"/>
    <p:sldId id="697" r:id="rId36"/>
    <p:sldId id="737" r:id="rId37"/>
    <p:sldId id="716" r:id="rId38"/>
    <p:sldId id="498" r:id="rId39"/>
    <p:sldId id="693" r:id="rId40"/>
    <p:sldId id="708" r:id="rId41"/>
    <p:sldId id="2084" r:id="rId42"/>
    <p:sldId id="296" r:id="rId43"/>
    <p:sldId id="2147469724" r:id="rId44"/>
    <p:sldId id="280" r:id="rId45"/>
    <p:sldId id="256" r:id="rId46"/>
    <p:sldId id="294" r:id="rId47"/>
    <p:sldId id="3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ldwin, Melinda (SAMHSA/CMHS)" initials="BM(" lastIdx="5" clrIdx="0">
    <p:extLst>
      <p:ext uri="{19B8F6BF-5375-455C-9EA6-DF929625EA0E}">
        <p15:presenceInfo xmlns:p15="http://schemas.microsoft.com/office/powerpoint/2012/main" userId="S::Melinda.Baldwin@samhsa.hhs.gov::f7aeb176-3a17-457f-a5fc-3fbc5ea349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611" autoAdjust="0"/>
  </p:normalViewPr>
  <p:slideViewPr>
    <p:cSldViewPr snapToGrid="0">
      <p:cViewPr varScale="1">
        <p:scale>
          <a:sx n="54" d="100"/>
          <a:sy n="54" d="100"/>
        </p:scale>
        <p:origin x="25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5.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368796151449362E-2"/>
          <c:y val="0.12057467523843683"/>
          <c:w val="0.89819675318362979"/>
          <c:h val="0.75570300775066301"/>
        </c:manualLayout>
      </c:layout>
      <c:barChart>
        <c:barDir val="col"/>
        <c:grouping val="clustered"/>
        <c:varyColors val="0"/>
        <c:ser>
          <c:idx val="0"/>
          <c:order val="0"/>
          <c:tx>
            <c:strRef>
              <c:f>Sheet1!$B$1</c:f>
              <c:strCache>
                <c:ptCount val="1"/>
                <c:pt idx="0">
                  <c:v>Alcohol Use in the Past Month</c:v>
                </c:pt>
              </c:strCache>
            </c:strRef>
          </c:tx>
          <c:spPr>
            <a:solidFill>
              <a:srgbClr val="1C6987"/>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12-13</c:v>
                </c:pt>
                <c:pt idx="1">
                  <c:v>14-15</c:v>
                </c:pt>
                <c:pt idx="2">
                  <c:v>16-17</c:v>
                </c:pt>
                <c:pt idx="3">
                  <c:v>18-20</c:v>
                </c:pt>
              </c:strCache>
            </c:strRef>
          </c:cat>
          <c:val>
            <c:numRef>
              <c:f>Sheet1!$B$2:$B$5</c:f>
              <c:numCache>
                <c:formatCode>General</c:formatCode>
                <c:ptCount val="4"/>
                <c:pt idx="0">
                  <c:v>0.9</c:v>
                </c:pt>
                <c:pt idx="1">
                  <c:v>7.5</c:v>
                </c:pt>
                <c:pt idx="2">
                  <c:v>17</c:v>
                </c:pt>
                <c:pt idx="3">
                  <c:v>31.9</c:v>
                </c:pt>
              </c:numCache>
            </c:numRef>
          </c:val>
          <c:extLst>
            <c:ext xmlns:c16="http://schemas.microsoft.com/office/drawing/2014/chart" uri="{C3380CC4-5D6E-409C-BE32-E72D297353CC}">
              <c16:uniqueId val="{00000000-32CE-4558-AFE6-13B94AFF1DC3}"/>
            </c:ext>
          </c:extLst>
        </c:ser>
        <c:ser>
          <c:idx val="1"/>
          <c:order val="1"/>
          <c:tx>
            <c:strRef>
              <c:f>Sheet1!$C$1</c:f>
              <c:strCache>
                <c:ptCount val="1"/>
                <c:pt idx="0">
                  <c:v>Binge Alcohol Use in the Past Month</c:v>
                </c:pt>
              </c:strCache>
            </c:strRef>
          </c:tx>
          <c:spPr>
            <a:solidFill>
              <a:srgbClr val="90B4DF"/>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12-13</c:v>
                </c:pt>
                <c:pt idx="1">
                  <c:v>14-15</c:v>
                </c:pt>
                <c:pt idx="2">
                  <c:v>16-17</c:v>
                </c:pt>
                <c:pt idx="3">
                  <c:v>18-20</c:v>
                </c:pt>
              </c:strCache>
            </c:strRef>
          </c:cat>
          <c:val>
            <c:numRef>
              <c:f>Sheet1!$C$2:$C$5</c:f>
              <c:numCache>
                <c:formatCode>General</c:formatCode>
                <c:ptCount val="4"/>
                <c:pt idx="0">
                  <c:v>0.3</c:v>
                </c:pt>
                <c:pt idx="1">
                  <c:v>3.3</c:v>
                </c:pt>
                <c:pt idx="2">
                  <c:v>9.1</c:v>
                </c:pt>
                <c:pt idx="3">
                  <c:v>19.3</c:v>
                </c:pt>
              </c:numCache>
            </c:numRef>
          </c:val>
          <c:extLst>
            <c:ext xmlns:c16="http://schemas.microsoft.com/office/drawing/2014/chart" uri="{C3380CC4-5D6E-409C-BE32-E72D297353CC}">
              <c16:uniqueId val="{00000001-32CE-4558-AFE6-13B94AFF1DC3}"/>
            </c:ext>
          </c:extLst>
        </c:ser>
        <c:ser>
          <c:idx val="2"/>
          <c:order val="2"/>
          <c:tx>
            <c:strRef>
              <c:f>Sheet1!$D$1</c:f>
              <c:strCache>
                <c:ptCount val="1"/>
                <c:pt idx="0">
                  <c:v>Heavy Alcohol Use in the Past Month</c:v>
                </c:pt>
              </c:strCache>
            </c:strRef>
          </c:tx>
          <c:spPr>
            <a:solidFill>
              <a:srgbClr val="1E384C"/>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12-13</c:v>
                </c:pt>
                <c:pt idx="1">
                  <c:v>14-15</c:v>
                </c:pt>
                <c:pt idx="2">
                  <c:v>16-17</c:v>
                </c:pt>
                <c:pt idx="3">
                  <c:v>18-20</c:v>
                </c:pt>
              </c:strCache>
            </c:strRef>
          </c:cat>
          <c:val>
            <c:numRef>
              <c:f>Sheet1!$D$2:$D$5</c:f>
              <c:numCache>
                <c:formatCode>General</c:formatCode>
                <c:ptCount val="4"/>
                <c:pt idx="0">
                  <c:v>0.1</c:v>
                </c:pt>
                <c:pt idx="1">
                  <c:v>0.6</c:v>
                </c:pt>
                <c:pt idx="2">
                  <c:v>1.1000000000000001</c:v>
                </c:pt>
                <c:pt idx="3">
                  <c:v>4.2</c:v>
                </c:pt>
              </c:numCache>
            </c:numRef>
          </c:val>
          <c:extLst>
            <c:ext xmlns:c16="http://schemas.microsoft.com/office/drawing/2014/chart" uri="{C3380CC4-5D6E-409C-BE32-E72D297353CC}">
              <c16:uniqueId val="{00000002-32CE-4558-AFE6-13B94AFF1DC3}"/>
            </c:ext>
          </c:extLst>
        </c:ser>
        <c:dLbls>
          <c:showLegendKey val="0"/>
          <c:showVal val="0"/>
          <c:showCatName val="0"/>
          <c:showSerName val="0"/>
          <c:showPercent val="0"/>
          <c:showBubbleSize val="0"/>
        </c:dLbls>
        <c:gapWidth val="278"/>
        <c:overlap val="-7"/>
        <c:axId val="646251615"/>
        <c:axId val="646252863"/>
      </c:barChart>
      <c:catAx>
        <c:axId val="64625161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1" dirty="0"/>
                  <a:t>Age in Years</a:t>
                </a:r>
              </a:p>
            </c:rich>
          </c:tx>
          <c:layout>
            <c:manualLayout>
              <c:xMode val="edge"/>
              <c:yMode val="edge"/>
              <c:x val="0.47423779450989612"/>
              <c:y val="0.94754569190600524"/>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46252863"/>
        <c:crosses val="autoZero"/>
        <c:auto val="1"/>
        <c:lblAlgn val="ctr"/>
        <c:lblOffset val="100"/>
        <c:noMultiLvlLbl val="0"/>
      </c:catAx>
      <c:valAx>
        <c:axId val="646252863"/>
        <c:scaling>
          <c:orientation val="minMax"/>
        </c:scaling>
        <c:delete val="0"/>
        <c:axPos val="l"/>
        <c:majorGridlines>
          <c:spPr>
            <a:ln w="15875" cap="flat" cmpd="sng" algn="ctr">
              <a:solidFill>
                <a:schemeClr val="bg2">
                  <a:lumMod val="9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400" b="1" dirty="0"/>
                  <a:t>Percentage</a:t>
                </a:r>
              </a:p>
            </c:rich>
          </c:tx>
          <c:layout>
            <c:manualLayout>
              <c:xMode val="edge"/>
              <c:yMode val="edge"/>
              <c:x val="1.2130122041114199E-2"/>
              <c:y val="0.43565181636890687"/>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46251615"/>
        <c:crosses val="autoZero"/>
        <c:crossBetween val="between"/>
        <c:majorUnit val="5"/>
      </c:valAx>
      <c:spPr>
        <a:noFill/>
        <a:ln>
          <a:noFill/>
        </a:ln>
        <a:effectLst/>
      </c:spPr>
    </c:plotArea>
    <c:legend>
      <c:legendPos val="b"/>
      <c:layout>
        <c:manualLayout>
          <c:xMode val="edge"/>
          <c:yMode val="edge"/>
          <c:x val="0"/>
          <c:y val="4.8949322463137393E-2"/>
          <c:w val="1"/>
          <c:h val="5.343064492917497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1.wdp"/></Relationships>
</file>

<file path=ppt/diagrams/_rels/data2.xml.rels><?xml version="1.0" encoding="UTF-8" standalone="yes"?>
<Relationships xmlns="http://schemas.openxmlformats.org/package/2006/relationships"><Relationship Id="rId3" Type="http://schemas.openxmlformats.org/officeDocument/2006/relationships/image" Target="../media/image46.png"/><Relationship Id="rId2" Type="http://schemas.microsoft.com/office/2007/relationships/hdphoto" Target="../media/hdphoto3.wdp"/><Relationship Id="rId1" Type="http://schemas.openxmlformats.org/officeDocument/2006/relationships/image" Target="../media/image45.png"/><Relationship Id="rId5" Type="http://schemas.openxmlformats.org/officeDocument/2006/relationships/image" Target="../media/image48.png"/><Relationship Id="rId4" Type="http://schemas.openxmlformats.org/officeDocument/2006/relationships/image" Target="../media/image47.svg"/></Relationships>
</file>

<file path=ppt/diagrams/_rels/data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1.wdp"/></Relationships>
</file>

<file path=ppt/diagrams/_rels/drawing2.xml.rels><?xml version="1.0" encoding="UTF-8" standalone="yes"?>
<Relationships xmlns="http://schemas.openxmlformats.org/package/2006/relationships"><Relationship Id="rId3" Type="http://schemas.openxmlformats.org/officeDocument/2006/relationships/image" Target="../media/image46.png"/><Relationship Id="rId2" Type="http://schemas.microsoft.com/office/2007/relationships/hdphoto" Target="../media/hdphoto3.wdp"/><Relationship Id="rId1" Type="http://schemas.openxmlformats.org/officeDocument/2006/relationships/image" Target="../media/image45.png"/><Relationship Id="rId5" Type="http://schemas.openxmlformats.org/officeDocument/2006/relationships/image" Target="../media/image48.png"/><Relationship Id="rId4" Type="http://schemas.openxmlformats.org/officeDocument/2006/relationships/image" Target="../media/image4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6E23A9-08B9-4AF5-96C4-2ED3658EF0E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4BEE459-B0EF-4D55-A77C-9782BE528894}">
      <dgm:prSet phldr="0" custT="1"/>
      <dgm:spPr/>
      <dgm:t>
        <a:bodyPr/>
        <a:lstStyle/>
        <a:p>
          <a:pPr rtl="0">
            <a:lnSpc>
              <a:spcPct val="100000"/>
            </a:lnSpc>
          </a:pPr>
          <a:r>
            <a:rPr lang="en-US" sz="2200" dirty="0">
              <a:solidFill>
                <a:schemeClr val="bg1"/>
              </a:solidFill>
              <a:latin typeface="Calibri"/>
              <a:cs typeface="Calibri"/>
            </a:rPr>
            <a:t>Among people 12 or older in 2020, 58.7% used tobacco, alcohol, or an illicit drug in the past month.</a:t>
          </a:r>
        </a:p>
      </dgm:t>
    </dgm:pt>
    <dgm:pt modelId="{98D94826-796F-4CBB-9739-E7D18AE503BC}" type="parTrans" cxnId="{B308A3C0-4ED6-4513-AB5D-D12E39AEB356}">
      <dgm:prSet/>
      <dgm:spPr/>
      <dgm:t>
        <a:bodyPr/>
        <a:lstStyle/>
        <a:p>
          <a:endParaRPr lang="en-US"/>
        </a:p>
      </dgm:t>
    </dgm:pt>
    <dgm:pt modelId="{7793EAC6-FF68-4467-A94E-94AA2152EBC6}" type="sibTrans" cxnId="{B308A3C0-4ED6-4513-AB5D-D12E39AEB356}">
      <dgm:prSet/>
      <dgm:spPr/>
      <dgm:t>
        <a:bodyPr/>
        <a:lstStyle/>
        <a:p>
          <a:endParaRPr lang="en-US"/>
        </a:p>
      </dgm:t>
    </dgm:pt>
    <dgm:pt modelId="{27C60E3C-B11F-44B4-98A3-CEB067CD20AE}">
      <dgm:prSet custT="1"/>
      <dgm:spPr/>
      <dgm:t>
        <a:bodyPr/>
        <a:lstStyle/>
        <a:p>
          <a:pPr>
            <a:lnSpc>
              <a:spcPct val="100000"/>
            </a:lnSpc>
          </a:pPr>
          <a:r>
            <a:rPr lang="en-US" sz="2200" b="0" u="none" kern="1200" dirty="0">
              <a:solidFill>
                <a:prstClr val="white"/>
              </a:solidFill>
              <a:latin typeface="Calibri"/>
              <a:ea typeface="+mn-ea"/>
              <a:cs typeface="Calibri"/>
            </a:rPr>
            <a:t>Alcohol and other drug use during the teen years can interfere with normal brain development and increase the risk of developing a use disorder.</a:t>
          </a:r>
        </a:p>
      </dgm:t>
    </dgm:pt>
    <dgm:pt modelId="{27B113F2-6E7E-48E6-AAA8-5A4EB7D55796}" type="parTrans" cxnId="{C61DD718-2082-4B74-9638-8032C3164B46}">
      <dgm:prSet/>
      <dgm:spPr/>
      <dgm:t>
        <a:bodyPr/>
        <a:lstStyle/>
        <a:p>
          <a:endParaRPr lang="en-US"/>
        </a:p>
      </dgm:t>
    </dgm:pt>
    <dgm:pt modelId="{FC23A741-D785-4FBD-9D6A-DE2D74F0655F}" type="sibTrans" cxnId="{C61DD718-2082-4B74-9638-8032C3164B46}">
      <dgm:prSet/>
      <dgm:spPr/>
      <dgm:t>
        <a:bodyPr/>
        <a:lstStyle/>
        <a:p>
          <a:endParaRPr lang="en-US"/>
        </a:p>
      </dgm:t>
    </dgm:pt>
    <dgm:pt modelId="{8EBEDB70-AAFC-43E9-BB5B-75B1BAEF7C3D}">
      <dgm:prSet custT="1"/>
      <dgm:spPr/>
      <dgm:t>
        <a:bodyPr/>
        <a:lstStyle/>
        <a:p>
          <a:pPr>
            <a:lnSpc>
              <a:spcPct val="100000"/>
            </a:lnSpc>
          </a:pPr>
          <a:r>
            <a:rPr lang="en-US" sz="2200" b="0" u="none" kern="1200" dirty="0">
              <a:solidFill>
                <a:prstClr val="white"/>
              </a:solidFill>
              <a:latin typeface="Calibri"/>
              <a:ea typeface="+mn-ea"/>
              <a:cs typeface="Calibri"/>
            </a:rPr>
            <a:t>Injury and violence related to drug use is one of the leading causes of death for teenagers.</a:t>
          </a:r>
        </a:p>
      </dgm:t>
    </dgm:pt>
    <dgm:pt modelId="{FC18BC54-438D-42F5-8CF1-4015BCDB7E2D}" type="parTrans" cxnId="{E8C81108-D230-4D82-A254-6D33389D2E03}">
      <dgm:prSet/>
      <dgm:spPr/>
      <dgm:t>
        <a:bodyPr/>
        <a:lstStyle/>
        <a:p>
          <a:endParaRPr lang="en-US"/>
        </a:p>
      </dgm:t>
    </dgm:pt>
    <dgm:pt modelId="{9017DB8A-16CB-4691-A23C-E7532B3A9710}" type="sibTrans" cxnId="{E8C81108-D230-4D82-A254-6D33389D2E03}">
      <dgm:prSet/>
      <dgm:spPr/>
      <dgm:t>
        <a:bodyPr/>
        <a:lstStyle/>
        <a:p>
          <a:endParaRPr lang="en-US"/>
        </a:p>
      </dgm:t>
    </dgm:pt>
    <dgm:pt modelId="{FB4BB9D3-F04A-4CBF-BE1A-1776C8784C78}" type="pres">
      <dgm:prSet presAssocID="{736E23A9-08B9-4AF5-96C4-2ED3658EF0E9}" presName="root" presStyleCnt="0">
        <dgm:presLayoutVars>
          <dgm:dir/>
          <dgm:resizeHandles val="exact"/>
        </dgm:presLayoutVars>
      </dgm:prSet>
      <dgm:spPr/>
    </dgm:pt>
    <dgm:pt modelId="{32393B06-1ABC-4F86-AA63-F2BBF02CBD50}" type="pres">
      <dgm:prSet presAssocID="{54BEE459-B0EF-4D55-A77C-9782BE528894}" presName="compNode" presStyleCnt="0"/>
      <dgm:spPr/>
    </dgm:pt>
    <dgm:pt modelId="{1900A5BE-E7EF-4D2D-AC4E-0B9346C4A8A2}" type="pres">
      <dgm:prSet presAssocID="{54BEE459-B0EF-4D55-A77C-9782BE528894}" presName="bgRect" presStyleLbl="bgShp" presStyleIdx="0" presStyleCnt="3" custScaleY="92113"/>
      <dgm:spPr>
        <a:solidFill>
          <a:srgbClr val="83171B"/>
        </a:solidFill>
      </dgm:spPr>
    </dgm:pt>
    <dgm:pt modelId="{BE50977D-CE77-4D94-BC2B-359888FD4286}" type="pres">
      <dgm:prSet presAssocID="{54BEE459-B0EF-4D55-A77C-9782BE528894}" presName="iconRect" presStyleLbl="node1" presStyleIdx="0" presStyleCnt="3"/>
      <dgm:spPr>
        <a:blipFill dpi="0" rotWithShape="1">
          <a:blip xmlns:r="http://schemas.openxmlformats.org/officeDocument/2006/relationships" r:embed="rId1">
            <a:alphaModFix amt="94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ttle"/>
        </a:ext>
      </dgm:extLst>
    </dgm:pt>
    <dgm:pt modelId="{6C84C6C4-DE16-4E08-AD0A-7AE7506D367E}" type="pres">
      <dgm:prSet presAssocID="{54BEE459-B0EF-4D55-A77C-9782BE528894}" presName="spaceRect" presStyleCnt="0"/>
      <dgm:spPr/>
    </dgm:pt>
    <dgm:pt modelId="{C6F3A373-2577-4D58-BBEA-3376DB5561AF}" type="pres">
      <dgm:prSet presAssocID="{54BEE459-B0EF-4D55-A77C-9782BE528894}" presName="parTx" presStyleLbl="revTx" presStyleIdx="0" presStyleCnt="3" custScaleY="82263" custLinFactNeighborX="-249" custLinFactNeighborY="319">
        <dgm:presLayoutVars>
          <dgm:chMax val="0"/>
          <dgm:chPref val="0"/>
        </dgm:presLayoutVars>
      </dgm:prSet>
      <dgm:spPr/>
    </dgm:pt>
    <dgm:pt modelId="{5D9300BE-870D-4F1F-8B3B-36A5E8FAC190}" type="pres">
      <dgm:prSet presAssocID="{7793EAC6-FF68-4467-A94E-94AA2152EBC6}" presName="sibTrans" presStyleCnt="0"/>
      <dgm:spPr/>
    </dgm:pt>
    <dgm:pt modelId="{7DED6EBA-C9AE-46B4-AAD0-E08DD5CB7579}" type="pres">
      <dgm:prSet presAssocID="{27C60E3C-B11F-44B4-98A3-CEB067CD20AE}" presName="compNode" presStyleCnt="0"/>
      <dgm:spPr/>
    </dgm:pt>
    <dgm:pt modelId="{0B29D0B9-4A70-46DF-A4D0-A692D314D357}" type="pres">
      <dgm:prSet presAssocID="{27C60E3C-B11F-44B4-98A3-CEB067CD20AE}" presName="bgRect" presStyleLbl="bgShp" presStyleIdx="1" presStyleCnt="3" custScaleX="100000" custScaleY="92977"/>
      <dgm:spPr>
        <a:solidFill>
          <a:srgbClr val="83171B"/>
        </a:solidFill>
      </dgm:spPr>
    </dgm:pt>
    <dgm:pt modelId="{A73AEC59-37A8-4C8B-9C02-A2E2A1A1F16D}" type="pres">
      <dgm:prSet presAssocID="{27C60E3C-B11F-44B4-98A3-CEB067CD20AE}" presName="iconRect" presStyleLbl="node1" presStyleIdx="1" presStyleCnt="3" custScaleX="144506" custScaleY="123455"/>
      <dgm:spPr>
        <a:blipFill dpi="0" rotWithShape="1">
          <a:blip xmlns:r="http://schemas.openxmlformats.org/officeDocument/2006/relationships" r:embed="rId3">
            <a:duotone>
              <a:schemeClr val="accent2">
                <a:shade val="45000"/>
                <a:satMod val="135000"/>
              </a:schemeClr>
              <a:prstClr val="white"/>
            </a:duotone>
            <a:alphaModFix/>
            <a:extLst>
              <a:ext uri="{BEBA8EAE-BF5A-486C-A8C5-ECC9F3942E4B}">
                <a14:imgProps xmlns:a14="http://schemas.microsoft.com/office/drawing/2010/main">
                  <a14:imgLayer r:embed="rId4">
                    <a14:imgEffect>
                      <a14:colorTemperature colorTemp="6998"/>
                    </a14:imgEffect>
                    <a14:imgEffect>
                      <a14:saturation sat="145000"/>
                    </a14:imgEffect>
                  </a14:imgLayer>
                </a14:imgProps>
              </a:ex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The outline of a human head with gears in it. "/>
        </a:ext>
      </dgm:extLst>
    </dgm:pt>
    <dgm:pt modelId="{393D86E4-79AD-459D-AD67-44AF930C0F4C}" type="pres">
      <dgm:prSet presAssocID="{27C60E3C-B11F-44B4-98A3-CEB067CD20AE}" presName="spaceRect" presStyleCnt="0"/>
      <dgm:spPr/>
    </dgm:pt>
    <dgm:pt modelId="{1678525D-1BB5-4D15-8940-2EA0C81C04EC}" type="pres">
      <dgm:prSet presAssocID="{27C60E3C-B11F-44B4-98A3-CEB067CD20AE}" presName="parTx" presStyleLbl="revTx" presStyleIdx="1" presStyleCnt="3" custScaleY="93226" custLinFactNeighborY="-172">
        <dgm:presLayoutVars>
          <dgm:chMax val="0"/>
          <dgm:chPref val="0"/>
        </dgm:presLayoutVars>
      </dgm:prSet>
      <dgm:spPr/>
    </dgm:pt>
    <dgm:pt modelId="{A2C01786-9489-4241-8CC0-4EB728C3497B}" type="pres">
      <dgm:prSet presAssocID="{FC23A741-D785-4FBD-9D6A-DE2D74F0655F}" presName="sibTrans" presStyleCnt="0"/>
      <dgm:spPr/>
    </dgm:pt>
    <dgm:pt modelId="{2FA2C349-11C4-4DE9-AF25-9840151CF21C}" type="pres">
      <dgm:prSet presAssocID="{8EBEDB70-AAFC-43E9-BB5B-75B1BAEF7C3D}" presName="compNode" presStyleCnt="0"/>
      <dgm:spPr/>
    </dgm:pt>
    <dgm:pt modelId="{B7DE93C1-4146-4EFB-89EE-EC6544299C81}" type="pres">
      <dgm:prSet presAssocID="{8EBEDB70-AAFC-43E9-BB5B-75B1BAEF7C3D}" presName="bgRect" presStyleLbl="bgShp" presStyleIdx="2" presStyleCnt="3" custScaleY="94928"/>
      <dgm:spPr>
        <a:solidFill>
          <a:srgbClr val="83171B"/>
        </a:solidFill>
      </dgm:spPr>
    </dgm:pt>
    <dgm:pt modelId="{AB7EDD03-A291-43A6-A282-B88463CEB835}" type="pres">
      <dgm:prSet presAssocID="{8EBEDB70-AAFC-43E9-BB5B-75B1BAEF7C3D}" presName="iconRect" presStyleLbl="node1" presStyleIdx="2" presStyleCnt="3" custScaleX="128118" custScaleY="134620"/>
      <dgm:spPr>
        <a:blipFill>
          <a:blip xmlns:r="http://schemas.openxmlformats.org/officeDocument/2006/relationships" r:embed="rId5">
            <a:duotone>
              <a:schemeClr val="accent2">
                <a:shade val="45000"/>
                <a:satMod val="135000"/>
              </a:schemeClr>
              <a:prstClr val="white"/>
            </a:duotone>
            <a:alphaModFix/>
            <a:extLst>
              <a:ext uri="{BEBA8EAE-BF5A-486C-A8C5-ECC9F3942E4B}">
                <a14:imgProps xmlns:a14="http://schemas.microsoft.com/office/drawing/2010/main">
                  <a14:imgLayer r:embed="rId6">
                    <a14:imgEffect>
                      <a14:colorTemperature colorTemp="1500"/>
                    </a14:imgEffect>
                    <a14:imgEffect>
                      <a14:saturation sat="95000"/>
                    </a14:imgEffect>
                  </a14:imgLayer>
                </a14:imgProps>
              </a:ex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An injured person. "/>
        </a:ext>
      </dgm:extLst>
    </dgm:pt>
    <dgm:pt modelId="{691A2BD2-885B-4B6D-AA36-8EDBAA1D768F}" type="pres">
      <dgm:prSet presAssocID="{8EBEDB70-AAFC-43E9-BB5B-75B1BAEF7C3D}" presName="spaceRect" presStyleCnt="0"/>
      <dgm:spPr/>
    </dgm:pt>
    <dgm:pt modelId="{67B6B9B3-5CCE-4F7E-922A-178ECA8A94D6}" type="pres">
      <dgm:prSet presAssocID="{8EBEDB70-AAFC-43E9-BB5B-75B1BAEF7C3D}" presName="parTx" presStyleLbl="revTx" presStyleIdx="2" presStyleCnt="3" custScaleY="74315" custLinFactNeighborY="-172">
        <dgm:presLayoutVars>
          <dgm:chMax val="0"/>
          <dgm:chPref val="0"/>
        </dgm:presLayoutVars>
      </dgm:prSet>
      <dgm:spPr/>
    </dgm:pt>
  </dgm:ptLst>
  <dgm:cxnLst>
    <dgm:cxn modelId="{E8C81108-D230-4D82-A254-6D33389D2E03}" srcId="{736E23A9-08B9-4AF5-96C4-2ED3658EF0E9}" destId="{8EBEDB70-AAFC-43E9-BB5B-75B1BAEF7C3D}" srcOrd="2" destOrd="0" parTransId="{FC18BC54-438D-42F5-8CF1-4015BCDB7E2D}" sibTransId="{9017DB8A-16CB-4691-A23C-E7532B3A9710}"/>
    <dgm:cxn modelId="{C61DD718-2082-4B74-9638-8032C3164B46}" srcId="{736E23A9-08B9-4AF5-96C4-2ED3658EF0E9}" destId="{27C60E3C-B11F-44B4-98A3-CEB067CD20AE}" srcOrd="1" destOrd="0" parTransId="{27B113F2-6E7E-48E6-AAA8-5A4EB7D55796}" sibTransId="{FC23A741-D785-4FBD-9D6A-DE2D74F0655F}"/>
    <dgm:cxn modelId="{0AAE272E-6538-4CDD-B4BC-FCFC29325BDA}" type="presOf" srcId="{27C60E3C-B11F-44B4-98A3-CEB067CD20AE}" destId="{1678525D-1BB5-4D15-8940-2EA0C81C04EC}" srcOrd="0" destOrd="0" presId="urn:microsoft.com/office/officeart/2018/2/layout/IconVerticalSolidList"/>
    <dgm:cxn modelId="{06130163-326F-44CA-B105-E40B1B0FF24F}" type="presOf" srcId="{8EBEDB70-AAFC-43E9-BB5B-75B1BAEF7C3D}" destId="{67B6B9B3-5CCE-4F7E-922A-178ECA8A94D6}" srcOrd="0" destOrd="0" presId="urn:microsoft.com/office/officeart/2018/2/layout/IconVerticalSolidList"/>
    <dgm:cxn modelId="{E8D87444-BA45-4787-ACD6-85480F3F49C6}" type="presOf" srcId="{736E23A9-08B9-4AF5-96C4-2ED3658EF0E9}" destId="{FB4BB9D3-F04A-4CBF-BE1A-1776C8784C78}" srcOrd="0" destOrd="0" presId="urn:microsoft.com/office/officeart/2018/2/layout/IconVerticalSolidList"/>
    <dgm:cxn modelId="{5B2D95B6-D400-423B-B6EB-2C6559BD3FDF}" type="presOf" srcId="{54BEE459-B0EF-4D55-A77C-9782BE528894}" destId="{C6F3A373-2577-4D58-BBEA-3376DB5561AF}" srcOrd="0" destOrd="0" presId="urn:microsoft.com/office/officeart/2018/2/layout/IconVerticalSolidList"/>
    <dgm:cxn modelId="{B308A3C0-4ED6-4513-AB5D-D12E39AEB356}" srcId="{736E23A9-08B9-4AF5-96C4-2ED3658EF0E9}" destId="{54BEE459-B0EF-4D55-A77C-9782BE528894}" srcOrd="0" destOrd="0" parTransId="{98D94826-796F-4CBB-9739-E7D18AE503BC}" sibTransId="{7793EAC6-FF68-4467-A94E-94AA2152EBC6}"/>
    <dgm:cxn modelId="{4A07277D-4101-45E2-8487-429DD601386A}" type="presParOf" srcId="{FB4BB9D3-F04A-4CBF-BE1A-1776C8784C78}" destId="{32393B06-1ABC-4F86-AA63-F2BBF02CBD50}" srcOrd="0" destOrd="0" presId="urn:microsoft.com/office/officeart/2018/2/layout/IconVerticalSolidList"/>
    <dgm:cxn modelId="{0F5A8132-5C36-4B7B-9C04-78832D3D9851}" type="presParOf" srcId="{32393B06-1ABC-4F86-AA63-F2BBF02CBD50}" destId="{1900A5BE-E7EF-4D2D-AC4E-0B9346C4A8A2}" srcOrd="0" destOrd="0" presId="urn:microsoft.com/office/officeart/2018/2/layout/IconVerticalSolidList"/>
    <dgm:cxn modelId="{057152A1-0C40-4A73-82B1-D30E59E48814}" type="presParOf" srcId="{32393B06-1ABC-4F86-AA63-F2BBF02CBD50}" destId="{BE50977D-CE77-4D94-BC2B-359888FD4286}" srcOrd="1" destOrd="0" presId="urn:microsoft.com/office/officeart/2018/2/layout/IconVerticalSolidList"/>
    <dgm:cxn modelId="{B407297C-B613-4F41-86CD-30223AA5C957}" type="presParOf" srcId="{32393B06-1ABC-4F86-AA63-F2BBF02CBD50}" destId="{6C84C6C4-DE16-4E08-AD0A-7AE7506D367E}" srcOrd="2" destOrd="0" presId="urn:microsoft.com/office/officeart/2018/2/layout/IconVerticalSolidList"/>
    <dgm:cxn modelId="{4BDA3591-4915-479A-8A52-08F7658F6F05}" type="presParOf" srcId="{32393B06-1ABC-4F86-AA63-F2BBF02CBD50}" destId="{C6F3A373-2577-4D58-BBEA-3376DB5561AF}" srcOrd="3" destOrd="0" presId="urn:microsoft.com/office/officeart/2018/2/layout/IconVerticalSolidList"/>
    <dgm:cxn modelId="{72BE2C15-601D-409D-9C07-3EBCA2B0825A}" type="presParOf" srcId="{FB4BB9D3-F04A-4CBF-BE1A-1776C8784C78}" destId="{5D9300BE-870D-4F1F-8B3B-36A5E8FAC190}" srcOrd="1" destOrd="0" presId="urn:microsoft.com/office/officeart/2018/2/layout/IconVerticalSolidList"/>
    <dgm:cxn modelId="{17B97E40-A2EB-4978-8E5A-59A01C735B94}" type="presParOf" srcId="{FB4BB9D3-F04A-4CBF-BE1A-1776C8784C78}" destId="{7DED6EBA-C9AE-46B4-AAD0-E08DD5CB7579}" srcOrd="2" destOrd="0" presId="urn:microsoft.com/office/officeart/2018/2/layout/IconVerticalSolidList"/>
    <dgm:cxn modelId="{F00DD6B9-AB21-410C-B2C6-B63DFD62AF0A}" type="presParOf" srcId="{7DED6EBA-C9AE-46B4-AAD0-E08DD5CB7579}" destId="{0B29D0B9-4A70-46DF-A4D0-A692D314D357}" srcOrd="0" destOrd="0" presId="urn:microsoft.com/office/officeart/2018/2/layout/IconVerticalSolidList"/>
    <dgm:cxn modelId="{1139BD10-90D4-402D-97D1-0390DEE19F3B}" type="presParOf" srcId="{7DED6EBA-C9AE-46B4-AAD0-E08DD5CB7579}" destId="{A73AEC59-37A8-4C8B-9C02-A2E2A1A1F16D}" srcOrd="1" destOrd="0" presId="urn:microsoft.com/office/officeart/2018/2/layout/IconVerticalSolidList"/>
    <dgm:cxn modelId="{4EA529AF-9E37-4ACB-A0ED-0801F4DC64C9}" type="presParOf" srcId="{7DED6EBA-C9AE-46B4-AAD0-E08DD5CB7579}" destId="{393D86E4-79AD-459D-AD67-44AF930C0F4C}" srcOrd="2" destOrd="0" presId="urn:microsoft.com/office/officeart/2018/2/layout/IconVerticalSolidList"/>
    <dgm:cxn modelId="{3717E658-ED53-4CB6-8BF1-1002319E3DEC}" type="presParOf" srcId="{7DED6EBA-C9AE-46B4-AAD0-E08DD5CB7579}" destId="{1678525D-1BB5-4D15-8940-2EA0C81C04EC}" srcOrd="3" destOrd="0" presId="urn:microsoft.com/office/officeart/2018/2/layout/IconVerticalSolidList"/>
    <dgm:cxn modelId="{A2BE2282-AE50-4CEB-AC77-A25BA799E27C}" type="presParOf" srcId="{FB4BB9D3-F04A-4CBF-BE1A-1776C8784C78}" destId="{A2C01786-9489-4241-8CC0-4EB728C3497B}" srcOrd="3" destOrd="0" presId="urn:microsoft.com/office/officeart/2018/2/layout/IconVerticalSolidList"/>
    <dgm:cxn modelId="{56099977-9441-44FA-B24C-EA0CE92C4F52}" type="presParOf" srcId="{FB4BB9D3-F04A-4CBF-BE1A-1776C8784C78}" destId="{2FA2C349-11C4-4DE9-AF25-9840151CF21C}" srcOrd="4" destOrd="0" presId="urn:microsoft.com/office/officeart/2018/2/layout/IconVerticalSolidList"/>
    <dgm:cxn modelId="{7A924FE2-9E62-4382-81E6-83F3601F32EB}" type="presParOf" srcId="{2FA2C349-11C4-4DE9-AF25-9840151CF21C}" destId="{B7DE93C1-4146-4EFB-89EE-EC6544299C81}" srcOrd="0" destOrd="0" presId="urn:microsoft.com/office/officeart/2018/2/layout/IconVerticalSolidList"/>
    <dgm:cxn modelId="{330EE216-375B-47F1-AAFF-D3AD9D7CADCA}" type="presParOf" srcId="{2FA2C349-11C4-4DE9-AF25-9840151CF21C}" destId="{AB7EDD03-A291-43A6-A282-B88463CEB835}" srcOrd="1" destOrd="0" presId="urn:microsoft.com/office/officeart/2018/2/layout/IconVerticalSolidList"/>
    <dgm:cxn modelId="{A25DC9FD-C9EA-4F19-91C0-B068E7CAED92}" type="presParOf" srcId="{2FA2C349-11C4-4DE9-AF25-9840151CF21C}" destId="{691A2BD2-885B-4B6D-AA36-8EDBAA1D768F}" srcOrd="2" destOrd="0" presId="urn:microsoft.com/office/officeart/2018/2/layout/IconVerticalSolidList"/>
    <dgm:cxn modelId="{AABDB46B-4694-4D00-AAFF-0B656CF10D25}" type="presParOf" srcId="{2FA2C349-11C4-4DE9-AF25-9840151CF21C}" destId="{67B6B9B3-5CCE-4F7E-922A-178ECA8A94D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FF1B36-0D60-4CED-86F1-2FBCCC54FFC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6634FCC-10C4-4428-90C3-3EA921775267}">
      <dgm:prSet custT="1"/>
      <dgm:spPr/>
      <dgm:t>
        <a:bodyPr/>
        <a:lstStyle/>
        <a:p>
          <a:r>
            <a:rPr lang="en-US" sz="2200" b="1" dirty="0">
              <a:solidFill>
                <a:schemeClr val="bg1"/>
              </a:solidFill>
              <a:latin typeface="Calibri" panose="020F0502020204030204" pitchFamily="34" charset="0"/>
              <a:cs typeface="Calibri" panose="020F0502020204030204" pitchFamily="34" charset="0"/>
            </a:rPr>
            <a:t>Stress</a:t>
          </a:r>
          <a:r>
            <a:rPr lang="en-US" sz="2200" b="0" dirty="0">
              <a:solidFill>
                <a:schemeClr val="bg1"/>
              </a:solidFill>
              <a:latin typeface="Calibri" panose="020F0502020204030204" pitchFamily="34" charset="0"/>
              <a:cs typeface="Calibri" panose="020F0502020204030204" pitchFamily="34" charset="0"/>
            </a:rPr>
            <a:t>—</a:t>
          </a:r>
          <a:r>
            <a:rPr lang="en-US" sz="2200" dirty="0">
              <a:solidFill>
                <a:schemeClr val="bg1"/>
              </a:solidFill>
              <a:latin typeface="Calibri" panose="020F0502020204030204" pitchFamily="34" charset="0"/>
              <a:cs typeface="Calibri" panose="020F0502020204030204" pitchFamily="34" charset="0"/>
            </a:rPr>
            <a:t>When children worry about things like grades, physical appearance, and fitting in, they may drink or use drugs to try to escape their problems.</a:t>
          </a:r>
        </a:p>
      </dgm:t>
    </dgm:pt>
    <dgm:pt modelId="{C22E7E61-A1AB-46B0-A51B-FB042148270F}" type="parTrans" cxnId="{E9EB5DCE-D582-4D9E-8BE9-BDD2FA278E4B}">
      <dgm:prSet/>
      <dgm:spPr/>
      <dgm:t>
        <a:bodyPr/>
        <a:lstStyle/>
        <a:p>
          <a:endParaRPr lang="en-US"/>
        </a:p>
      </dgm:t>
    </dgm:pt>
    <dgm:pt modelId="{4551ED2F-4D51-4D35-948C-347EEBB37CFA}" type="sibTrans" cxnId="{E9EB5DCE-D582-4D9E-8BE9-BDD2FA278E4B}">
      <dgm:prSet/>
      <dgm:spPr/>
      <dgm:t>
        <a:bodyPr/>
        <a:lstStyle/>
        <a:p>
          <a:endParaRPr lang="en-US"/>
        </a:p>
      </dgm:t>
    </dgm:pt>
    <dgm:pt modelId="{2C7113DF-A2A1-4CDD-A3DF-AFF406E7967F}">
      <dgm:prSet custT="1"/>
      <dgm:spPr/>
      <dgm:t>
        <a:bodyPr/>
        <a:lstStyle/>
        <a:p>
          <a:r>
            <a:rPr lang="en-US" sz="2200" b="1" dirty="0">
              <a:solidFill>
                <a:schemeClr val="bg1"/>
              </a:solidFill>
            </a:rPr>
            <a:t>Peer Pressure</a:t>
          </a:r>
          <a:r>
            <a:rPr lang="en-US" sz="2200" b="0" dirty="0">
              <a:solidFill>
                <a:schemeClr val="bg1"/>
              </a:solidFill>
            </a:rPr>
            <a:t>—</a:t>
          </a:r>
          <a:r>
            <a:rPr lang="en-US" sz="2200" dirty="0">
              <a:solidFill>
                <a:schemeClr val="bg1"/>
              </a:solidFill>
            </a:rPr>
            <a:t>Between ages 11 and 18 is when youth are most likely to be influenced by their friends and social media.</a:t>
          </a:r>
        </a:p>
      </dgm:t>
    </dgm:pt>
    <dgm:pt modelId="{2FFD42F8-094C-48BB-BD21-6FADAE98FABA}" type="parTrans" cxnId="{A8991C77-8128-45B6-9A0E-76BEE1E2A0CF}">
      <dgm:prSet/>
      <dgm:spPr/>
      <dgm:t>
        <a:bodyPr/>
        <a:lstStyle/>
        <a:p>
          <a:endParaRPr lang="en-US"/>
        </a:p>
      </dgm:t>
    </dgm:pt>
    <dgm:pt modelId="{B1E1FFBB-CE59-4540-A904-4B51D58AA830}" type="sibTrans" cxnId="{A8991C77-8128-45B6-9A0E-76BEE1E2A0CF}">
      <dgm:prSet/>
      <dgm:spPr/>
      <dgm:t>
        <a:bodyPr/>
        <a:lstStyle/>
        <a:p>
          <a:endParaRPr lang="en-US"/>
        </a:p>
      </dgm:t>
    </dgm:pt>
    <dgm:pt modelId="{10D6EA64-1327-462E-A10F-0E4179E6D5B5}">
      <dgm:prSet custT="1"/>
      <dgm:spPr/>
      <dgm:t>
        <a:bodyPr/>
        <a:lstStyle/>
        <a:p>
          <a:r>
            <a:rPr lang="en-US" sz="2200" b="1" dirty="0">
              <a:solidFill>
                <a:schemeClr val="bg1"/>
              </a:solidFill>
            </a:rPr>
            <a:t>Transitions</a:t>
          </a:r>
          <a:r>
            <a:rPr lang="en-US" sz="2200" b="0" dirty="0">
              <a:solidFill>
                <a:schemeClr val="bg1"/>
              </a:solidFill>
            </a:rPr>
            <a:t>—</a:t>
          </a:r>
          <a:r>
            <a:rPr lang="en-US" sz="2200" dirty="0">
              <a:solidFill>
                <a:schemeClr val="bg1"/>
              </a:solidFill>
            </a:rPr>
            <a:t>Life events such as transitioning to high school or college, a breakup, moving, or their parents’ divorce can influence children to turn to alcohol or other drugs.</a:t>
          </a:r>
        </a:p>
      </dgm:t>
    </dgm:pt>
    <dgm:pt modelId="{2EED0DD0-C71D-450F-926A-1070B2642286}" type="parTrans" cxnId="{1B237FBF-E597-458D-BFE0-3E9BB1D2972E}">
      <dgm:prSet/>
      <dgm:spPr/>
      <dgm:t>
        <a:bodyPr/>
        <a:lstStyle/>
        <a:p>
          <a:endParaRPr lang="en-US"/>
        </a:p>
      </dgm:t>
    </dgm:pt>
    <dgm:pt modelId="{D2FD57A7-4F47-4F1D-82FC-DAEE1218B6FA}" type="sibTrans" cxnId="{1B237FBF-E597-458D-BFE0-3E9BB1D2972E}">
      <dgm:prSet/>
      <dgm:spPr/>
      <dgm:t>
        <a:bodyPr/>
        <a:lstStyle/>
        <a:p>
          <a:endParaRPr lang="en-US"/>
        </a:p>
      </dgm:t>
    </dgm:pt>
    <dgm:pt modelId="{415B917A-EF82-4B70-8CF2-2E30CB9FE2AB}" type="pres">
      <dgm:prSet presAssocID="{82FF1B36-0D60-4CED-86F1-2FBCCC54FFC2}" presName="root" presStyleCnt="0">
        <dgm:presLayoutVars>
          <dgm:dir/>
          <dgm:resizeHandles val="exact"/>
        </dgm:presLayoutVars>
      </dgm:prSet>
      <dgm:spPr/>
    </dgm:pt>
    <dgm:pt modelId="{7F9C15A3-9E63-4E84-B637-FDF7FC9579CD}" type="pres">
      <dgm:prSet presAssocID="{86634FCC-10C4-4428-90C3-3EA921775267}" presName="compNode" presStyleCnt="0"/>
      <dgm:spPr/>
    </dgm:pt>
    <dgm:pt modelId="{CACD948E-7C22-4BA2-94F6-E2044D338097}" type="pres">
      <dgm:prSet presAssocID="{86634FCC-10C4-4428-90C3-3EA921775267}" presName="bgRect" presStyleLbl="bgShp" presStyleIdx="0" presStyleCnt="3"/>
      <dgm:spPr>
        <a:solidFill>
          <a:srgbClr val="83171B"/>
        </a:solidFill>
      </dgm:spPr>
    </dgm:pt>
    <dgm:pt modelId="{0F90512C-5905-4F52-8BEE-F5DCCFFE9F80}" type="pres">
      <dgm:prSet presAssocID="{86634FCC-10C4-4428-90C3-3EA921775267}" presName="iconRect" presStyleLbl="node1" presStyleIdx="0" presStyleCnt="3" custScaleX="145652" custScaleY="128023"/>
      <dgm:spPr>
        <a:blipFill>
          <a:blip xmlns:r="http://schemas.openxmlformats.org/officeDocument/2006/relationships" r:embed="rId1">
            <a:lum bright="70000" contrast="-70000"/>
            <a:alphaModFix amt="51000"/>
            <a:extLst>
              <a:ext uri="{BEBA8EAE-BF5A-486C-A8C5-ECC9F3942E4B}">
                <a14:imgProps xmlns:a14="http://schemas.microsoft.com/office/drawing/2010/main">
                  <a14:imgLayer r:embed="rId2">
                    <a14:imgEffect>
                      <a14:colorTemperature colorTemp="2634"/>
                    </a14:imgEffect>
                    <a14:imgEffect>
                      <a14:saturation sat="0"/>
                    </a14:imgEffect>
                  </a14:imgLayer>
                </a14:imgProps>
              </a:ex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Outline of a human head with a storm cloud in it. "/>
        </a:ext>
      </dgm:extLst>
    </dgm:pt>
    <dgm:pt modelId="{4D8F328F-FAEB-445E-AA45-C92E6BD59FEC}" type="pres">
      <dgm:prSet presAssocID="{86634FCC-10C4-4428-90C3-3EA921775267}" presName="spaceRect" presStyleCnt="0"/>
      <dgm:spPr/>
    </dgm:pt>
    <dgm:pt modelId="{48372871-D547-4AB7-95DC-8B1881201D69}" type="pres">
      <dgm:prSet presAssocID="{86634FCC-10C4-4428-90C3-3EA921775267}" presName="parTx" presStyleLbl="revTx" presStyleIdx="0" presStyleCnt="3">
        <dgm:presLayoutVars>
          <dgm:chMax val="0"/>
          <dgm:chPref val="0"/>
        </dgm:presLayoutVars>
      </dgm:prSet>
      <dgm:spPr/>
    </dgm:pt>
    <dgm:pt modelId="{F43897AD-7982-430B-A399-A2F26714E0D2}" type="pres">
      <dgm:prSet presAssocID="{4551ED2F-4D51-4D35-948C-347EEBB37CFA}" presName="sibTrans" presStyleCnt="0"/>
      <dgm:spPr/>
    </dgm:pt>
    <dgm:pt modelId="{40D1F9B7-788D-47E8-BB7C-D3A75BD07CB5}" type="pres">
      <dgm:prSet presAssocID="{2C7113DF-A2A1-4CDD-A3DF-AFF406E7967F}" presName="compNode" presStyleCnt="0"/>
      <dgm:spPr/>
    </dgm:pt>
    <dgm:pt modelId="{369F82F3-A17C-45C3-9BE6-DAE214DD50F1}" type="pres">
      <dgm:prSet presAssocID="{2C7113DF-A2A1-4CDD-A3DF-AFF406E7967F}" presName="bgRect" presStyleLbl="bgShp" presStyleIdx="1" presStyleCnt="3"/>
      <dgm:spPr>
        <a:solidFill>
          <a:srgbClr val="83171B"/>
        </a:solidFill>
      </dgm:spPr>
    </dgm:pt>
    <dgm:pt modelId="{855CAAF7-BB66-47F4-B18E-12DDD60F5EE1}" type="pres">
      <dgm:prSet presAssocID="{2C7113DF-A2A1-4CDD-A3DF-AFF406E7967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ing icon. "/>
        </a:ext>
      </dgm:extLst>
    </dgm:pt>
    <dgm:pt modelId="{141D6629-13B9-4F2B-9048-F7749F0F4F88}" type="pres">
      <dgm:prSet presAssocID="{2C7113DF-A2A1-4CDD-A3DF-AFF406E7967F}" presName="spaceRect" presStyleCnt="0"/>
      <dgm:spPr/>
    </dgm:pt>
    <dgm:pt modelId="{C7784799-5A77-43EE-BC17-84EF6CF1A096}" type="pres">
      <dgm:prSet presAssocID="{2C7113DF-A2A1-4CDD-A3DF-AFF406E7967F}" presName="parTx" presStyleLbl="revTx" presStyleIdx="1" presStyleCnt="3">
        <dgm:presLayoutVars>
          <dgm:chMax val="0"/>
          <dgm:chPref val="0"/>
        </dgm:presLayoutVars>
      </dgm:prSet>
      <dgm:spPr/>
    </dgm:pt>
    <dgm:pt modelId="{9D111468-BFA7-43DF-938F-03033E0E2979}" type="pres">
      <dgm:prSet presAssocID="{B1E1FFBB-CE59-4540-A904-4B51D58AA830}" presName="sibTrans" presStyleCnt="0"/>
      <dgm:spPr/>
    </dgm:pt>
    <dgm:pt modelId="{0D7F6AC1-2213-4FF4-8984-D54B603E41D4}" type="pres">
      <dgm:prSet presAssocID="{10D6EA64-1327-462E-A10F-0E4179E6D5B5}" presName="compNode" presStyleCnt="0"/>
      <dgm:spPr/>
    </dgm:pt>
    <dgm:pt modelId="{F847C8E6-2D57-4E19-8612-21EC8CFCCF2F}" type="pres">
      <dgm:prSet presAssocID="{10D6EA64-1327-462E-A10F-0E4179E6D5B5}" presName="bgRect" presStyleLbl="bgShp" presStyleIdx="2" presStyleCnt="3"/>
      <dgm:spPr>
        <a:solidFill>
          <a:srgbClr val="83171B"/>
        </a:solidFill>
      </dgm:spPr>
    </dgm:pt>
    <dgm:pt modelId="{2DB69962-81B4-4377-8185-7E067A2977A3}" type="pres">
      <dgm:prSet presAssocID="{10D6EA64-1327-462E-A10F-0E4179E6D5B5}" presName="iconRect" presStyleLbl="node1" presStyleIdx="2" presStyleCnt="3"/>
      <dgm:spPr>
        <a:blipFill>
          <a:blip xmlns:r="http://schemas.openxmlformats.org/officeDocument/2006/relationships" r:embed="rId5">
            <a:lum bright="70000" contrast="-70000"/>
            <a:alphaModFix amt="34000"/>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Transitions icon. "/>
        </a:ext>
      </dgm:extLst>
    </dgm:pt>
    <dgm:pt modelId="{2DFFE9E8-1522-4734-A8D1-8B946C985315}" type="pres">
      <dgm:prSet presAssocID="{10D6EA64-1327-462E-A10F-0E4179E6D5B5}" presName="spaceRect" presStyleCnt="0"/>
      <dgm:spPr/>
    </dgm:pt>
    <dgm:pt modelId="{6E3CC5A3-3EBD-4CA2-94C6-72606CD33522}" type="pres">
      <dgm:prSet presAssocID="{10D6EA64-1327-462E-A10F-0E4179E6D5B5}" presName="parTx" presStyleLbl="revTx" presStyleIdx="2" presStyleCnt="3">
        <dgm:presLayoutVars>
          <dgm:chMax val="0"/>
          <dgm:chPref val="0"/>
        </dgm:presLayoutVars>
      </dgm:prSet>
      <dgm:spPr/>
    </dgm:pt>
  </dgm:ptLst>
  <dgm:cxnLst>
    <dgm:cxn modelId="{A8991C77-8128-45B6-9A0E-76BEE1E2A0CF}" srcId="{82FF1B36-0D60-4CED-86F1-2FBCCC54FFC2}" destId="{2C7113DF-A2A1-4CDD-A3DF-AFF406E7967F}" srcOrd="1" destOrd="0" parTransId="{2FFD42F8-094C-48BB-BD21-6FADAE98FABA}" sibTransId="{B1E1FFBB-CE59-4540-A904-4B51D58AA830}"/>
    <dgm:cxn modelId="{8C45AD83-CAB8-4E3B-8365-6FA01D6860CD}" type="presOf" srcId="{10D6EA64-1327-462E-A10F-0E4179E6D5B5}" destId="{6E3CC5A3-3EBD-4CA2-94C6-72606CD33522}" srcOrd="0" destOrd="0" presId="urn:microsoft.com/office/officeart/2018/2/layout/IconVerticalSolidList"/>
    <dgm:cxn modelId="{A0BAB284-292D-4DF1-9AB5-E9FB70AA72F9}" type="presOf" srcId="{86634FCC-10C4-4428-90C3-3EA921775267}" destId="{48372871-D547-4AB7-95DC-8B1881201D69}" srcOrd="0" destOrd="0" presId="urn:microsoft.com/office/officeart/2018/2/layout/IconVerticalSolidList"/>
    <dgm:cxn modelId="{CC77F59C-1FB7-41D0-A1F1-DA909B17E0A5}" type="presOf" srcId="{82FF1B36-0D60-4CED-86F1-2FBCCC54FFC2}" destId="{415B917A-EF82-4B70-8CF2-2E30CB9FE2AB}" srcOrd="0" destOrd="0" presId="urn:microsoft.com/office/officeart/2018/2/layout/IconVerticalSolidList"/>
    <dgm:cxn modelId="{1B237FBF-E597-458D-BFE0-3E9BB1D2972E}" srcId="{82FF1B36-0D60-4CED-86F1-2FBCCC54FFC2}" destId="{10D6EA64-1327-462E-A10F-0E4179E6D5B5}" srcOrd="2" destOrd="0" parTransId="{2EED0DD0-C71D-450F-926A-1070B2642286}" sibTransId="{D2FD57A7-4F47-4F1D-82FC-DAEE1218B6FA}"/>
    <dgm:cxn modelId="{138D52CB-DAD0-4AED-9369-388943B993C1}" type="presOf" srcId="{2C7113DF-A2A1-4CDD-A3DF-AFF406E7967F}" destId="{C7784799-5A77-43EE-BC17-84EF6CF1A096}" srcOrd="0" destOrd="0" presId="urn:microsoft.com/office/officeart/2018/2/layout/IconVerticalSolidList"/>
    <dgm:cxn modelId="{E9EB5DCE-D582-4D9E-8BE9-BDD2FA278E4B}" srcId="{82FF1B36-0D60-4CED-86F1-2FBCCC54FFC2}" destId="{86634FCC-10C4-4428-90C3-3EA921775267}" srcOrd="0" destOrd="0" parTransId="{C22E7E61-A1AB-46B0-A51B-FB042148270F}" sibTransId="{4551ED2F-4D51-4D35-948C-347EEBB37CFA}"/>
    <dgm:cxn modelId="{C84A3BBE-9169-4278-9614-0DFC4F3FA736}" type="presParOf" srcId="{415B917A-EF82-4B70-8CF2-2E30CB9FE2AB}" destId="{7F9C15A3-9E63-4E84-B637-FDF7FC9579CD}" srcOrd="0" destOrd="0" presId="urn:microsoft.com/office/officeart/2018/2/layout/IconVerticalSolidList"/>
    <dgm:cxn modelId="{B8E9595E-A61B-4DE1-B683-DE877A947FB1}" type="presParOf" srcId="{7F9C15A3-9E63-4E84-B637-FDF7FC9579CD}" destId="{CACD948E-7C22-4BA2-94F6-E2044D338097}" srcOrd="0" destOrd="0" presId="urn:microsoft.com/office/officeart/2018/2/layout/IconVerticalSolidList"/>
    <dgm:cxn modelId="{C0F918E2-B2F2-4753-A914-8207AF25A883}" type="presParOf" srcId="{7F9C15A3-9E63-4E84-B637-FDF7FC9579CD}" destId="{0F90512C-5905-4F52-8BEE-F5DCCFFE9F80}" srcOrd="1" destOrd="0" presId="urn:microsoft.com/office/officeart/2018/2/layout/IconVerticalSolidList"/>
    <dgm:cxn modelId="{FE66CFC5-F381-4FD0-B45B-FE7E5D5066B8}" type="presParOf" srcId="{7F9C15A3-9E63-4E84-B637-FDF7FC9579CD}" destId="{4D8F328F-FAEB-445E-AA45-C92E6BD59FEC}" srcOrd="2" destOrd="0" presId="urn:microsoft.com/office/officeart/2018/2/layout/IconVerticalSolidList"/>
    <dgm:cxn modelId="{BF1337C5-2F5E-4DD2-8088-91DCD2B99279}" type="presParOf" srcId="{7F9C15A3-9E63-4E84-B637-FDF7FC9579CD}" destId="{48372871-D547-4AB7-95DC-8B1881201D69}" srcOrd="3" destOrd="0" presId="urn:microsoft.com/office/officeart/2018/2/layout/IconVerticalSolidList"/>
    <dgm:cxn modelId="{8759BBA6-56A1-4313-9140-519F8553A487}" type="presParOf" srcId="{415B917A-EF82-4B70-8CF2-2E30CB9FE2AB}" destId="{F43897AD-7982-430B-A399-A2F26714E0D2}" srcOrd="1" destOrd="0" presId="urn:microsoft.com/office/officeart/2018/2/layout/IconVerticalSolidList"/>
    <dgm:cxn modelId="{8F64E79E-0B31-44E1-9F26-3CB57B80E298}" type="presParOf" srcId="{415B917A-EF82-4B70-8CF2-2E30CB9FE2AB}" destId="{40D1F9B7-788D-47E8-BB7C-D3A75BD07CB5}" srcOrd="2" destOrd="0" presId="urn:microsoft.com/office/officeart/2018/2/layout/IconVerticalSolidList"/>
    <dgm:cxn modelId="{2D246860-1BD0-40FA-8A56-B7E866B68C9B}" type="presParOf" srcId="{40D1F9B7-788D-47E8-BB7C-D3A75BD07CB5}" destId="{369F82F3-A17C-45C3-9BE6-DAE214DD50F1}" srcOrd="0" destOrd="0" presId="urn:microsoft.com/office/officeart/2018/2/layout/IconVerticalSolidList"/>
    <dgm:cxn modelId="{3302CCBC-4BB8-4374-B65A-1B7296A0D31E}" type="presParOf" srcId="{40D1F9B7-788D-47E8-BB7C-D3A75BD07CB5}" destId="{855CAAF7-BB66-47F4-B18E-12DDD60F5EE1}" srcOrd="1" destOrd="0" presId="urn:microsoft.com/office/officeart/2018/2/layout/IconVerticalSolidList"/>
    <dgm:cxn modelId="{7370DCF6-1703-4549-BF4B-83A672AB09BD}" type="presParOf" srcId="{40D1F9B7-788D-47E8-BB7C-D3A75BD07CB5}" destId="{141D6629-13B9-4F2B-9048-F7749F0F4F88}" srcOrd="2" destOrd="0" presId="urn:microsoft.com/office/officeart/2018/2/layout/IconVerticalSolidList"/>
    <dgm:cxn modelId="{656DF909-ED95-4A5B-8330-1468BC815D0E}" type="presParOf" srcId="{40D1F9B7-788D-47E8-BB7C-D3A75BD07CB5}" destId="{C7784799-5A77-43EE-BC17-84EF6CF1A096}" srcOrd="3" destOrd="0" presId="urn:microsoft.com/office/officeart/2018/2/layout/IconVerticalSolidList"/>
    <dgm:cxn modelId="{A6A70FD9-E70A-4776-B702-1B29EA726BAC}" type="presParOf" srcId="{415B917A-EF82-4B70-8CF2-2E30CB9FE2AB}" destId="{9D111468-BFA7-43DF-938F-03033E0E2979}" srcOrd="3" destOrd="0" presId="urn:microsoft.com/office/officeart/2018/2/layout/IconVerticalSolidList"/>
    <dgm:cxn modelId="{4329FFD1-BABA-470D-9180-0F6486FDDFFA}" type="presParOf" srcId="{415B917A-EF82-4B70-8CF2-2E30CB9FE2AB}" destId="{0D7F6AC1-2213-4FF4-8984-D54B603E41D4}" srcOrd="4" destOrd="0" presId="urn:microsoft.com/office/officeart/2018/2/layout/IconVerticalSolidList"/>
    <dgm:cxn modelId="{50C2C9DD-9553-4701-91F2-E52185D37B7B}" type="presParOf" srcId="{0D7F6AC1-2213-4FF4-8984-D54B603E41D4}" destId="{F847C8E6-2D57-4E19-8612-21EC8CFCCF2F}" srcOrd="0" destOrd="0" presId="urn:microsoft.com/office/officeart/2018/2/layout/IconVerticalSolidList"/>
    <dgm:cxn modelId="{DD07D271-E410-4379-A539-27D6E02A2D00}" type="presParOf" srcId="{0D7F6AC1-2213-4FF4-8984-D54B603E41D4}" destId="{2DB69962-81B4-4377-8185-7E067A2977A3}" srcOrd="1" destOrd="0" presId="urn:microsoft.com/office/officeart/2018/2/layout/IconVerticalSolidList"/>
    <dgm:cxn modelId="{92F27410-0ADE-44FC-9146-9899704773A0}" type="presParOf" srcId="{0D7F6AC1-2213-4FF4-8984-D54B603E41D4}" destId="{2DFFE9E8-1522-4734-A8D1-8B946C985315}" srcOrd="2" destOrd="0" presId="urn:microsoft.com/office/officeart/2018/2/layout/IconVerticalSolidList"/>
    <dgm:cxn modelId="{936A0384-B03B-42DE-BF6C-F37BE7A1D1E4}" type="presParOf" srcId="{0D7F6AC1-2213-4FF4-8984-D54B603E41D4}" destId="{6E3CC5A3-3EBD-4CA2-94C6-72606CD3352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0F8D4F-2C64-458E-A625-DF1764814E5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3EAF47C-DCF9-4079-908D-9A5641AECFBC}">
      <dgm:prSet/>
      <dgm:spPr/>
      <dgm:t>
        <a:bodyPr/>
        <a:lstStyle/>
        <a:p>
          <a:r>
            <a:rPr lang="en-US" dirty="0">
              <a:solidFill>
                <a:schemeClr val="bg1"/>
              </a:solidFill>
            </a:rPr>
            <a:t>Although it may not seem like it, research shows that young people really do listen to what their parents have to say about alcohol and other drug use.</a:t>
          </a:r>
        </a:p>
      </dgm:t>
    </dgm:pt>
    <dgm:pt modelId="{091ADF5C-AF7F-42C9-968A-CA9CEC60AC6C}" type="parTrans" cxnId="{B3BCDEAD-B02B-4B13-BC44-32E87B3A7909}">
      <dgm:prSet/>
      <dgm:spPr/>
      <dgm:t>
        <a:bodyPr/>
        <a:lstStyle/>
        <a:p>
          <a:endParaRPr lang="en-US"/>
        </a:p>
      </dgm:t>
    </dgm:pt>
    <dgm:pt modelId="{45B13877-E0A2-4F45-A9F3-B5A295144E89}" type="sibTrans" cxnId="{B3BCDEAD-B02B-4B13-BC44-32E87B3A7909}">
      <dgm:prSet/>
      <dgm:spPr/>
      <dgm:t>
        <a:bodyPr/>
        <a:lstStyle/>
        <a:p>
          <a:endParaRPr lang="en-US"/>
        </a:p>
      </dgm:t>
    </dgm:pt>
    <dgm:pt modelId="{899A3043-2B74-41AC-9CA4-D49108E85376}">
      <dgm:prSet/>
      <dgm:spPr/>
      <dgm:t>
        <a:bodyPr/>
        <a:lstStyle/>
        <a:p>
          <a:r>
            <a:rPr lang="en-US" dirty="0">
              <a:solidFill>
                <a:schemeClr val="bg1"/>
              </a:solidFill>
            </a:rPr>
            <a:t>Lots of little talks keep the lines of communication open and work better than one “big talk.”</a:t>
          </a:r>
        </a:p>
      </dgm:t>
    </dgm:pt>
    <dgm:pt modelId="{FA0A46F9-421C-4C49-A5F0-6B66BF18032A}" type="parTrans" cxnId="{CDD0D138-F2EB-4E8C-A0D1-A066EE3400EF}">
      <dgm:prSet/>
      <dgm:spPr/>
      <dgm:t>
        <a:bodyPr/>
        <a:lstStyle/>
        <a:p>
          <a:endParaRPr lang="en-US"/>
        </a:p>
      </dgm:t>
    </dgm:pt>
    <dgm:pt modelId="{2D2AEB87-27C3-4B06-9A29-DBCC7A046886}" type="sibTrans" cxnId="{CDD0D138-F2EB-4E8C-A0D1-A066EE3400EF}">
      <dgm:prSet/>
      <dgm:spPr/>
      <dgm:t>
        <a:bodyPr/>
        <a:lstStyle/>
        <a:p>
          <a:endParaRPr lang="en-US"/>
        </a:p>
      </dgm:t>
    </dgm:pt>
    <dgm:pt modelId="{1CCEA610-CC15-407C-9205-10F988D6DEB3}">
      <dgm:prSet/>
      <dgm:spPr/>
      <dgm:t>
        <a:bodyPr/>
        <a:lstStyle/>
        <a:p>
          <a:r>
            <a:rPr lang="en-US" dirty="0">
              <a:solidFill>
                <a:schemeClr val="bg1"/>
              </a:solidFill>
            </a:rPr>
            <a:t>Treating your children like a partner in the conversations and trying to imagine how they feel will help them really hear what you have to say.</a:t>
          </a:r>
        </a:p>
      </dgm:t>
    </dgm:pt>
    <dgm:pt modelId="{FDEAFDA5-7070-4F35-853F-6B4DAB8358B8}" type="parTrans" cxnId="{5C25669D-9945-4E6D-B67A-809E66868302}">
      <dgm:prSet/>
      <dgm:spPr/>
      <dgm:t>
        <a:bodyPr/>
        <a:lstStyle/>
        <a:p>
          <a:endParaRPr lang="en-US"/>
        </a:p>
      </dgm:t>
    </dgm:pt>
    <dgm:pt modelId="{8668788B-9367-4FAD-8E8F-0285730022FC}" type="sibTrans" cxnId="{5C25669D-9945-4E6D-B67A-809E66868302}">
      <dgm:prSet/>
      <dgm:spPr/>
      <dgm:t>
        <a:bodyPr/>
        <a:lstStyle/>
        <a:p>
          <a:endParaRPr lang="en-US"/>
        </a:p>
      </dgm:t>
    </dgm:pt>
    <dgm:pt modelId="{28BD0FAC-632A-4154-9FBE-ACEFFA1293AE}" type="pres">
      <dgm:prSet presAssocID="{DC0F8D4F-2C64-458E-A625-DF1764814E5C}" presName="root" presStyleCnt="0">
        <dgm:presLayoutVars>
          <dgm:dir/>
          <dgm:resizeHandles val="exact"/>
        </dgm:presLayoutVars>
      </dgm:prSet>
      <dgm:spPr/>
    </dgm:pt>
    <dgm:pt modelId="{686CF7B7-4777-4FC5-85A5-E30E00F792F6}" type="pres">
      <dgm:prSet presAssocID="{E3EAF47C-DCF9-4079-908D-9A5641AECFBC}" presName="compNode" presStyleCnt="0"/>
      <dgm:spPr/>
    </dgm:pt>
    <dgm:pt modelId="{87FE2CE5-F8E5-4F30-B50B-F17E560E1C47}" type="pres">
      <dgm:prSet presAssocID="{E3EAF47C-DCF9-4079-908D-9A5641AECFBC}" presName="bgRect" presStyleLbl="bgShp" presStyleIdx="0" presStyleCnt="3"/>
      <dgm:spPr>
        <a:solidFill>
          <a:srgbClr val="83171B"/>
        </a:solidFill>
      </dgm:spPr>
    </dgm:pt>
    <dgm:pt modelId="{662BBFFD-B4B3-43FC-965C-F7FA217B0302}" type="pres">
      <dgm:prSet presAssocID="{E3EAF47C-DCF9-4079-908D-9A5641AECFBC}" presName="iconRect" presStyleLbl="nod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Quotes"/>
        </a:ext>
      </dgm:extLst>
    </dgm:pt>
    <dgm:pt modelId="{F7B73FDF-3CE9-4C14-9952-EC5F2DB03BE0}" type="pres">
      <dgm:prSet presAssocID="{E3EAF47C-DCF9-4079-908D-9A5641AECFBC}" presName="spaceRect" presStyleCnt="0"/>
      <dgm:spPr/>
    </dgm:pt>
    <dgm:pt modelId="{3ABBA1CC-01EB-4298-A727-9D6692CB66B7}" type="pres">
      <dgm:prSet presAssocID="{E3EAF47C-DCF9-4079-908D-9A5641AECFBC}" presName="parTx" presStyleLbl="revTx" presStyleIdx="0" presStyleCnt="3">
        <dgm:presLayoutVars>
          <dgm:chMax val="0"/>
          <dgm:chPref val="0"/>
        </dgm:presLayoutVars>
      </dgm:prSet>
      <dgm:spPr/>
    </dgm:pt>
    <dgm:pt modelId="{6A57EF3B-92E3-4C52-9F5D-7CB5F4C6CF9F}" type="pres">
      <dgm:prSet presAssocID="{45B13877-E0A2-4F45-A9F3-B5A295144E89}" presName="sibTrans" presStyleCnt="0"/>
      <dgm:spPr/>
    </dgm:pt>
    <dgm:pt modelId="{71A541A3-C5BF-4D71-8AD9-074056778B09}" type="pres">
      <dgm:prSet presAssocID="{899A3043-2B74-41AC-9CA4-D49108E85376}" presName="compNode" presStyleCnt="0"/>
      <dgm:spPr/>
    </dgm:pt>
    <dgm:pt modelId="{1505C7FF-D418-41BD-AA8B-A2EB8F8960DA}" type="pres">
      <dgm:prSet presAssocID="{899A3043-2B74-41AC-9CA4-D49108E85376}" presName="bgRect" presStyleLbl="bgShp" presStyleIdx="1" presStyleCnt="3"/>
      <dgm:spPr>
        <a:solidFill>
          <a:srgbClr val="83171B"/>
        </a:solidFill>
      </dgm:spPr>
    </dgm:pt>
    <dgm:pt modelId="{923F04AA-770B-4306-9141-75082A65A599}" type="pres">
      <dgm:prSet presAssocID="{899A3043-2B74-41AC-9CA4-D49108E8537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D379DEEE-67C3-481D-AD5B-16987AEA964A}" type="pres">
      <dgm:prSet presAssocID="{899A3043-2B74-41AC-9CA4-D49108E85376}" presName="spaceRect" presStyleCnt="0"/>
      <dgm:spPr/>
    </dgm:pt>
    <dgm:pt modelId="{C5C91C0D-E253-45E2-925F-60A04F858A47}" type="pres">
      <dgm:prSet presAssocID="{899A3043-2B74-41AC-9CA4-D49108E85376}" presName="parTx" presStyleLbl="revTx" presStyleIdx="1" presStyleCnt="3">
        <dgm:presLayoutVars>
          <dgm:chMax val="0"/>
          <dgm:chPref val="0"/>
        </dgm:presLayoutVars>
      </dgm:prSet>
      <dgm:spPr/>
    </dgm:pt>
    <dgm:pt modelId="{91E8DCB7-D7A8-4276-A79B-A61DBB624512}" type="pres">
      <dgm:prSet presAssocID="{2D2AEB87-27C3-4B06-9A29-DBCC7A046886}" presName="sibTrans" presStyleCnt="0"/>
      <dgm:spPr/>
    </dgm:pt>
    <dgm:pt modelId="{CA0DD28B-E855-4229-A003-1D618C82C0ED}" type="pres">
      <dgm:prSet presAssocID="{1CCEA610-CC15-407C-9205-10F988D6DEB3}" presName="compNode" presStyleCnt="0"/>
      <dgm:spPr/>
    </dgm:pt>
    <dgm:pt modelId="{153F97B5-2D7B-430E-BEED-47E17A1B8E47}" type="pres">
      <dgm:prSet presAssocID="{1CCEA610-CC15-407C-9205-10F988D6DEB3}" presName="bgRect" presStyleLbl="bgShp" presStyleIdx="2" presStyleCnt="3"/>
      <dgm:spPr>
        <a:solidFill>
          <a:srgbClr val="83171B"/>
        </a:solidFill>
      </dgm:spPr>
    </dgm:pt>
    <dgm:pt modelId="{7DE4B252-735F-42C2-B6C2-20BC082A53B9}" type="pres">
      <dgm:prSet presAssocID="{1CCEA610-CC15-407C-9205-10F988D6DEB3}"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wo people at a table. "/>
        </a:ext>
      </dgm:extLst>
    </dgm:pt>
    <dgm:pt modelId="{A1A6D93C-9212-41FB-A288-6D1EB6364A53}" type="pres">
      <dgm:prSet presAssocID="{1CCEA610-CC15-407C-9205-10F988D6DEB3}" presName="spaceRect" presStyleCnt="0"/>
      <dgm:spPr/>
    </dgm:pt>
    <dgm:pt modelId="{9465D895-D7EB-42E3-988E-B45F8AEC509F}" type="pres">
      <dgm:prSet presAssocID="{1CCEA610-CC15-407C-9205-10F988D6DEB3}" presName="parTx" presStyleLbl="revTx" presStyleIdx="2" presStyleCnt="3">
        <dgm:presLayoutVars>
          <dgm:chMax val="0"/>
          <dgm:chPref val="0"/>
        </dgm:presLayoutVars>
      </dgm:prSet>
      <dgm:spPr/>
    </dgm:pt>
  </dgm:ptLst>
  <dgm:cxnLst>
    <dgm:cxn modelId="{DDF2BE10-7417-F04A-8871-C0E10DFC4A49}" type="presOf" srcId="{E3EAF47C-DCF9-4079-908D-9A5641AECFBC}" destId="{3ABBA1CC-01EB-4298-A727-9D6692CB66B7}" srcOrd="0" destOrd="0" presId="urn:microsoft.com/office/officeart/2018/2/layout/IconVerticalSolidList"/>
    <dgm:cxn modelId="{90C9D134-B58F-1841-AC06-6238A894A3E4}" type="presOf" srcId="{DC0F8D4F-2C64-458E-A625-DF1764814E5C}" destId="{28BD0FAC-632A-4154-9FBE-ACEFFA1293AE}" srcOrd="0" destOrd="0" presId="urn:microsoft.com/office/officeart/2018/2/layout/IconVerticalSolidList"/>
    <dgm:cxn modelId="{CDD0D138-F2EB-4E8C-A0D1-A066EE3400EF}" srcId="{DC0F8D4F-2C64-458E-A625-DF1764814E5C}" destId="{899A3043-2B74-41AC-9CA4-D49108E85376}" srcOrd="1" destOrd="0" parTransId="{FA0A46F9-421C-4C49-A5F0-6B66BF18032A}" sibTransId="{2D2AEB87-27C3-4B06-9A29-DBCC7A046886}"/>
    <dgm:cxn modelId="{0913C35C-EAE2-4048-9857-D490B08B6219}" type="presOf" srcId="{899A3043-2B74-41AC-9CA4-D49108E85376}" destId="{C5C91C0D-E253-45E2-925F-60A04F858A47}" srcOrd="0" destOrd="0" presId="urn:microsoft.com/office/officeart/2018/2/layout/IconVerticalSolidList"/>
    <dgm:cxn modelId="{AB3CEF49-36BB-894D-B589-A6C24978DCD7}" type="presOf" srcId="{1CCEA610-CC15-407C-9205-10F988D6DEB3}" destId="{9465D895-D7EB-42E3-988E-B45F8AEC509F}" srcOrd="0" destOrd="0" presId="urn:microsoft.com/office/officeart/2018/2/layout/IconVerticalSolidList"/>
    <dgm:cxn modelId="{5C25669D-9945-4E6D-B67A-809E66868302}" srcId="{DC0F8D4F-2C64-458E-A625-DF1764814E5C}" destId="{1CCEA610-CC15-407C-9205-10F988D6DEB3}" srcOrd="2" destOrd="0" parTransId="{FDEAFDA5-7070-4F35-853F-6B4DAB8358B8}" sibTransId="{8668788B-9367-4FAD-8E8F-0285730022FC}"/>
    <dgm:cxn modelId="{B3BCDEAD-B02B-4B13-BC44-32E87B3A7909}" srcId="{DC0F8D4F-2C64-458E-A625-DF1764814E5C}" destId="{E3EAF47C-DCF9-4079-908D-9A5641AECFBC}" srcOrd="0" destOrd="0" parTransId="{091ADF5C-AF7F-42C9-968A-CA9CEC60AC6C}" sibTransId="{45B13877-E0A2-4F45-A9F3-B5A295144E89}"/>
    <dgm:cxn modelId="{F73657FD-42EA-AB4B-811E-3201221DE021}" type="presParOf" srcId="{28BD0FAC-632A-4154-9FBE-ACEFFA1293AE}" destId="{686CF7B7-4777-4FC5-85A5-E30E00F792F6}" srcOrd="0" destOrd="0" presId="urn:microsoft.com/office/officeart/2018/2/layout/IconVerticalSolidList"/>
    <dgm:cxn modelId="{DF8DB82D-2060-D446-B9F8-847B98F73423}" type="presParOf" srcId="{686CF7B7-4777-4FC5-85A5-E30E00F792F6}" destId="{87FE2CE5-F8E5-4F30-B50B-F17E560E1C47}" srcOrd="0" destOrd="0" presId="urn:microsoft.com/office/officeart/2018/2/layout/IconVerticalSolidList"/>
    <dgm:cxn modelId="{05C53F24-C830-3342-A058-FDBA3BE7DEB2}" type="presParOf" srcId="{686CF7B7-4777-4FC5-85A5-E30E00F792F6}" destId="{662BBFFD-B4B3-43FC-965C-F7FA217B0302}" srcOrd="1" destOrd="0" presId="urn:microsoft.com/office/officeart/2018/2/layout/IconVerticalSolidList"/>
    <dgm:cxn modelId="{173045BE-97C2-3A45-8B12-96B0058E00DD}" type="presParOf" srcId="{686CF7B7-4777-4FC5-85A5-E30E00F792F6}" destId="{F7B73FDF-3CE9-4C14-9952-EC5F2DB03BE0}" srcOrd="2" destOrd="0" presId="urn:microsoft.com/office/officeart/2018/2/layout/IconVerticalSolidList"/>
    <dgm:cxn modelId="{6D262806-E3BA-4E4A-93C9-70DCF9373A19}" type="presParOf" srcId="{686CF7B7-4777-4FC5-85A5-E30E00F792F6}" destId="{3ABBA1CC-01EB-4298-A727-9D6692CB66B7}" srcOrd="3" destOrd="0" presId="urn:microsoft.com/office/officeart/2018/2/layout/IconVerticalSolidList"/>
    <dgm:cxn modelId="{C982C5F6-53D9-8043-BCAA-FB48A5E4ED57}" type="presParOf" srcId="{28BD0FAC-632A-4154-9FBE-ACEFFA1293AE}" destId="{6A57EF3B-92E3-4C52-9F5D-7CB5F4C6CF9F}" srcOrd="1" destOrd="0" presId="urn:microsoft.com/office/officeart/2018/2/layout/IconVerticalSolidList"/>
    <dgm:cxn modelId="{F325EB7E-2CE6-3148-A6BD-A9ADA14A628B}" type="presParOf" srcId="{28BD0FAC-632A-4154-9FBE-ACEFFA1293AE}" destId="{71A541A3-C5BF-4D71-8AD9-074056778B09}" srcOrd="2" destOrd="0" presId="urn:microsoft.com/office/officeart/2018/2/layout/IconVerticalSolidList"/>
    <dgm:cxn modelId="{47D54EE7-0A03-2F47-AD9C-B2F7366E6A12}" type="presParOf" srcId="{71A541A3-C5BF-4D71-8AD9-074056778B09}" destId="{1505C7FF-D418-41BD-AA8B-A2EB8F8960DA}" srcOrd="0" destOrd="0" presId="urn:microsoft.com/office/officeart/2018/2/layout/IconVerticalSolidList"/>
    <dgm:cxn modelId="{505D6FDF-9CA5-A444-A59C-E9A1D9904BA5}" type="presParOf" srcId="{71A541A3-C5BF-4D71-8AD9-074056778B09}" destId="{923F04AA-770B-4306-9141-75082A65A599}" srcOrd="1" destOrd="0" presId="urn:microsoft.com/office/officeart/2018/2/layout/IconVerticalSolidList"/>
    <dgm:cxn modelId="{4AE4B3F5-E6C4-D44B-8CC7-FECCB260BA47}" type="presParOf" srcId="{71A541A3-C5BF-4D71-8AD9-074056778B09}" destId="{D379DEEE-67C3-481D-AD5B-16987AEA964A}" srcOrd="2" destOrd="0" presId="urn:microsoft.com/office/officeart/2018/2/layout/IconVerticalSolidList"/>
    <dgm:cxn modelId="{FF9D0A20-3ECC-CF41-8A0B-9636DDB68D30}" type="presParOf" srcId="{71A541A3-C5BF-4D71-8AD9-074056778B09}" destId="{C5C91C0D-E253-45E2-925F-60A04F858A47}" srcOrd="3" destOrd="0" presId="urn:microsoft.com/office/officeart/2018/2/layout/IconVerticalSolidList"/>
    <dgm:cxn modelId="{8C36AE3D-37FB-714D-ACB3-88EC2134DF40}" type="presParOf" srcId="{28BD0FAC-632A-4154-9FBE-ACEFFA1293AE}" destId="{91E8DCB7-D7A8-4276-A79B-A61DBB624512}" srcOrd="3" destOrd="0" presId="urn:microsoft.com/office/officeart/2018/2/layout/IconVerticalSolidList"/>
    <dgm:cxn modelId="{8781C594-B6DE-A047-8705-37B72050E5F1}" type="presParOf" srcId="{28BD0FAC-632A-4154-9FBE-ACEFFA1293AE}" destId="{CA0DD28B-E855-4229-A003-1D618C82C0ED}" srcOrd="4" destOrd="0" presId="urn:microsoft.com/office/officeart/2018/2/layout/IconVerticalSolidList"/>
    <dgm:cxn modelId="{9613E03D-B416-B04C-B61A-352096CF41D3}" type="presParOf" srcId="{CA0DD28B-E855-4229-A003-1D618C82C0ED}" destId="{153F97B5-2D7B-430E-BEED-47E17A1B8E47}" srcOrd="0" destOrd="0" presId="urn:microsoft.com/office/officeart/2018/2/layout/IconVerticalSolidList"/>
    <dgm:cxn modelId="{B6DC0827-3667-7B40-8DFC-6CF994A83F8B}" type="presParOf" srcId="{CA0DD28B-E855-4229-A003-1D618C82C0ED}" destId="{7DE4B252-735F-42C2-B6C2-20BC082A53B9}" srcOrd="1" destOrd="0" presId="urn:microsoft.com/office/officeart/2018/2/layout/IconVerticalSolidList"/>
    <dgm:cxn modelId="{FED3CAE4-A50E-6C45-89B2-4003DED91017}" type="presParOf" srcId="{CA0DD28B-E855-4229-A003-1D618C82C0ED}" destId="{A1A6D93C-9212-41FB-A288-6D1EB6364A53}" srcOrd="2" destOrd="0" presId="urn:microsoft.com/office/officeart/2018/2/layout/IconVerticalSolidList"/>
    <dgm:cxn modelId="{EA71C407-D89A-F742-9D3D-D1BB7A6C7B4D}" type="presParOf" srcId="{CA0DD28B-E855-4229-A003-1D618C82C0ED}" destId="{9465D895-D7EB-42E3-988E-B45F8AEC509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0A5BE-E7EF-4D2D-AC4E-0B9346C4A8A2}">
      <dsp:nvSpPr>
        <dsp:cNvPr id="0" name=""/>
        <dsp:cNvSpPr/>
      </dsp:nvSpPr>
      <dsp:spPr>
        <a:xfrm>
          <a:off x="0" y="55384"/>
          <a:ext cx="10972800" cy="1279821"/>
        </a:xfrm>
        <a:prstGeom prst="roundRect">
          <a:avLst>
            <a:gd name="adj" fmla="val 10000"/>
          </a:avLst>
        </a:prstGeom>
        <a:solidFill>
          <a:srgbClr val="83171B"/>
        </a:solidFill>
        <a:ln>
          <a:noFill/>
        </a:ln>
        <a:effectLst/>
      </dsp:spPr>
      <dsp:style>
        <a:lnRef idx="0">
          <a:scrgbClr r="0" g="0" b="0"/>
        </a:lnRef>
        <a:fillRef idx="1">
          <a:scrgbClr r="0" g="0" b="0"/>
        </a:fillRef>
        <a:effectRef idx="0">
          <a:scrgbClr r="0" g="0" b="0"/>
        </a:effectRef>
        <a:fontRef idx="minor"/>
      </dsp:style>
    </dsp:sp>
    <dsp:sp modelId="{BE50977D-CE77-4D94-BC2B-359888FD4286}">
      <dsp:nvSpPr>
        <dsp:cNvPr id="0" name=""/>
        <dsp:cNvSpPr/>
      </dsp:nvSpPr>
      <dsp:spPr>
        <a:xfrm>
          <a:off x="420294" y="313209"/>
          <a:ext cx="764171" cy="764171"/>
        </a:xfrm>
        <a:prstGeom prst="rect">
          <a:avLst/>
        </a:prstGeom>
        <a:blipFill dpi="0" rotWithShape="1">
          <a:blip xmlns:r="http://schemas.openxmlformats.org/officeDocument/2006/relationships" r:embed="rId1">
            <a:alphaModFix amt="94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F3A373-2577-4D58-BBEA-3376DB5561AF}">
      <dsp:nvSpPr>
        <dsp:cNvPr id="0" name=""/>
        <dsp:cNvSpPr/>
      </dsp:nvSpPr>
      <dsp:spPr>
        <a:xfrm>
          <a:off x="1581434" y="128245"/>
          <a:ext cx="9368038" cy="1142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45" tIns="147045" rIns="147045" bIns="147045" numCol="1" spcCol="1270" anchor="ctr" anchorCtr="0">
          <a:noAutofit/>
        </a:bodyPr>
        <a:lstStyle/>
        <a:p>
          <a:pPr marL="0" lvl="0" indent="0" algn="l" defTabSz="977900" rtl="0">
            <a:lnSpc>
              <a:spcPct val="100000"/>
            </a:lnSpc>
            <a:spcBef>
              <a:spcPct val="0"/>
            </a:spcBef>
            <a:spcAft>
              <a:spcPct val="35000"/>
            </a:spcAft>
            <a:buNone/>
          </a:pPr>
          <a:r>
            <a:rPr lang="en-US" sz="2200" kern="1200" dirty="0">
              <a:solidFill>
                <a:schemeClr val="bg1"/>
              </a:solidFill>
              <a:latin typeface="Calibri"/>
              <a:cs typeface="Calibri"/>
            </a:rPr>
            <a:t>Among people 12 or older in 2020, 58.7% used tobacco, alcohol, or an illicit drug in the past month.</a:t>
          </a:r>
        </a:p>
      </dsp:txBody>
      <dsp:txXfrm>
        <a:off x="1581434" y="128245"/>
        <a:ext cx="9368038" cy="1142965"/>
      </dsp:txXfrm>
    </dsp:sp>
    <dsp:sp modelId="{0B29D0B9-4A70-46DF-A4D0-A692D314D357}">
      <dsp:nvSpPr>
        <dsp:cNvPr id="0" name=""/>
        <dsp:cNvSpPr/>
      </dsp:nvSpPr>
      <dsp:spPr>
        <a:xfrm>
          <a:off x="0" y="1786137"/>
          <a:ext cx="10972800" cy="1291825"/>
        </a:xfrm>
        <a:prstGeom prst="roundRect">
          <a:avLst>
            <a:gd name="adj" fmla="val 10000"/>
          </a:avLst>
        </a:prstGeom>
        <a:solidFill>
          <a:srgbClr val="83171B"/>
        </a:solidFill>
        <a:ln>
          <a:noFill/>
        </a:ln>
        <a:effectLst/>
      </dsp:spPr>
      <dsp:style>
        <a:lnRef idx="0">
          <a:scrgbClr r="0" g="0" b="0"/>
        </a:lnRef>
        <a:fillRef idx="1">
          <a:scrgbClr r="0" g="0" b="0"/>
        </a:fillRef>
        <a:effectRef idx="0">
          <a:scrgbClr r="0" g="0" b="0"/>
        </a:effectRef>
        <a:fontRef idx="minor"/>
      </dsp:style>
    </dsp:sp>
    <dsp:sp modelId="{A73AEC59-37A8-4C8B-9C02-A2E2A1A1F16D}">
      <dsp:nvSpPr>
        <dsp:cNvPr id="0" name=""/>
        <dsp:cNvSpPr/>
      </dsp:nvSpPr>
      <dsp:spPr>
        <a:xfrm>
          <a:off x="250243" y="1960345"/>
          <a:ext cx="1104274" cy="943408"/>
        </a:xfrm>
        <a:prstGeom prst="rect">
          <a:avLst/>
        </a:prstGeom>
        <a:blipFill dpi="0" rotWithShape="1">
          <a:blip xmlns:r="http://schemas.openxmlformats.org/officeDocument/2006/relationships" r:embed="rId3">
            <a:duotone>
              <a:schemeClr val="accent2">
                <a:shade val="45000"/>
                <a:satMod val="135000"/>
              </a:schemeClr>
              <a:prstClr val="white"/>
            </a:duotone>
            <a:alphaModFix/>
            <a:extLst>
              <a:ext uri="{BEBA8EAE-BF5A-486C-A8C5-ECC9F3942E4B}">
                <a14:imgProps xmlns:a14="http://schemas.microsoft.com/office/drawing/2010/main">
                  <a14:imgLayer r:embed="rId4">
                    <a14:imgEffect>
                      <a14:colorTemperature colorTemp="6998"/>
                    </a14:imgEffect>
                    <a14:imgEffect>
                      <a14:saturation sat="145000"/>
                    </a14:imgEffect>
                  </a14:imgLayer>
                </a14:imgProps>
              </a:ex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78525D-1BB5-4D15-8940-2EA0C81C04EC}">
      <dsp:nvSpPr>
        <dsp:cNvPr id="0" name=""/>
        <dsp:cNvSpPr/>
      </dsp:nvSpPr>
      <dsp:spPr>
        <a:xfrm>
          <a:off x="1604761" y="1782017"/>
          <a:ext cx="9368038" cy="1295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45" tIns="147045" rIns="147045" bIns="147045" numCol="1" spcCol="1270" anchor="ctr" anchorCtr="0">
          <a:noAutofit/>
        </a:bodyPr>
        <a:lstStyle/>
        <a:p>
          <a:pPr marL="0" lvl="0" indent="0" algn="l" defTabSz="977900">
            <a:lnSpc>
              <a:spcPct val="100000"/>
            </a:lnSpc>
            <a:spcBef>
              <a:spcPct val="0"/>
            </a:spcBef>
            <a:spcAft>
              <a:spcPct val="35000"/>
            </a:spcAft>
            <a:buNone/>
          </a:pPr>
          <a:r>
            <a:rPr lang="en-US" sz="2200" b="0" u="none" kern="1200" dirty="0">
              <a:solidFill>
                <a:prstClr val="white"/>
              </a:solidFill>
              <a:latin typeface="Calibri"/>
              <a:ea typeface="+mn-ea"/>
              <a:cs typeface="Calibri"/>
            </a:rPr>
            <a:t>Alcohol and other drug use during the teen years can interfere with normal brain development and increase the risk of developing a use disorder.</a:t>
          </a:r>
        </a:p>
      </dsp:txBody>
      <dsp:txXfrm>
        <a:off x="1604761" y="1782017"/>
        <a:ext cx="9368038" cy="1295285"/>
      </dsp:txXfrm>
    </dsp:sp>
    <dsp:sp modelId="{B7DE93C1-4146-4EFB-89EE-EC6544299C81}">
      <dsp:nvSpPr>
        <dsp:cNvPr id="0" name=""/>
        <dsp:cNvSpPr/>
      </dsp:nvSpPr>
      <dsp:spPr>
        <a:xfrm>
          <a:off x="0" y="3509337"/>
          <a:ext cx="10972800" cy="1318933"/>
        </a:xfrm>
        <a:prstGeom prst="roundRect">
          <a:avLst>
            <a:gd name="adj" fmla="val 10000"/>
          </a:avLst>
        </a:prstGeom>
        <a:solidFill>
          <a:srgbClr val="83171B"/>
        </a:solidFill>
        <a:ln>
          <a:noFill/>
        </a:ln>
        <a:effectLst/>
      </dsp:spPr>
      <dsp:style>
        <a:lnRef idx="0">
          <a:scrgbClr r="0" g="0" b="0"/>
        </a:lnRef>
        <a:fillRef idx="1">
          <a:scrgbClr r="0" g="0" b="0"/>
        </a:fillRef>
        <a:effectRef idx="0">
          <a:scrgbClr r="0" g="0" b="0"/>
        </a:effectRef>
        <a:fontRef idx="minor"/>
      </dsp:style>
    </dsp:sp>
    <dsp:sp modelId="{AB7EDD03-A291-43A6-A282-B88463CEB835}">
      <dsp:nvSpPr>
        <dsp:cNvPr id="0" name=""/>
        <dsp:cNvSpPr/>
      </dsp:nvSpPr>
      <dsp:spPr>
        <a:xfrm>
          <a:off x="312859" y="3654440"/>
          <a:ext cx="979041" cy="1028728"/>
        </a:xfrm>
        <a:prstGeom prst="rect">
          <a:avLst/>
        </a:prstGeom>
        <a:blipFill>
          <a:blip xmlns:r="http://schemas.openxmlformats.org/officeDocument/2006/relationships" r:embed="rId5">
            <a:duotone>
              <a:schemeClr val="accent2">
                <a:shade val="45000"/>
                <a:satMod val="135000"/>
              </a:schemeClr>
              <a:prstClr val="white"/>
            </a:duotone>
            <a:alphaModFix/>
            <a:extLst>
              <a:ext uri="{BEBA8EAE-BF5A-486C-A8C5-ECC9F3942E4B}">
                <a14:imgProps xmlns:a14="http://schemas.microsoft.com/office/drawing/2010/main">
                  <a14:imgLayer r:embed="rId6">
                    <a14:imgEffect>
                      <a14:colorTemperature colorTemp="1500"/>
                    </a14:imgEffect>
                    <a14:imgEffect>
                      <a14:saturation sat="95000"/>
                    </a14:imgEffect>
                  </a14:imgLayer>
                </a14:imgProps>
              </a:ex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B6B9B3-5CCE-4F7E-922A-178ECA8A94D6}">
      <dsp:nvSpPr>
        <dsp:cNvPr id="0" name=""/>
        <dsp:cNvSpPr/>
      </dsp:nvSpPr>
      <dsp:spPr>
        <a:xfrm>
          <a:off x="1604761" y="3650147"/>
          <a:ext cx="9368038" cy="1032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45" tIns="147045" rIns="147045" bIns="147045" numCol="1" spcCol="1270" anchor="ctr" anchorCtr="0">
          <a:noAutofit/>
        </a:bodyPr>
        <a:lstStyle/>
        <a:p>
          <a:pPr marL="0" lvl="0" indent="0" algn="l" defTabSz="977900">
            <a:lnSpc>
              <a:spcPct val="100000"/>
            </a:lnSpc>
            <a:spcBef>
              <a:spcPct val="0"/>
            </a:spcBef>
            <a:spcAft>
              <a:spcPct val="35000"/>
            </a:spcAft>
            <a:buNone/>
          </a:pPr>
          <a:r>
            <a:rPr lang="en-US" sz="2200" b="0" u="none" kern="1200" dirty="0">
              <a:solidFill>
                <a:prstClr val="white"/>
              </a:solidFill>
              <a:latin typeface="Calibri"/>
              <a:ea typeface="+mn-ea"/>
              <a:cs typeface="Calibri"/>
            </a:rPr>
            <a:t>Injury and violence related to drug use is one of the leading causes of death for teenagers.</a:t>
          </a:r>
        </a:p>
      </dsp:txBody>
      <dsp:txXfrm>
        <a:off x="1604761" y="3650147"/>
        <a:ext cx="9368038" cy="1032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D948E-7C22-4BA2-94F6-E2044D338097}">
      <dsp:nvSpPr>
        <dsp:cNvPr id="0" name=""/>
        <dsp:cNvSpPr/>
      </dsp:nvSpPr>
      <dsp:spPr>
        <a:xfrm>
          <a:off x="0" y="593"/>
          <a:ext cx="10972800" cy="1389403"/>
        </a:xfrm>
        <a:prstGeom prst="roundRect">
          <a:avLst>
            <a:gd name="adj" fmla="val 10000"/>
          </a:avLst>
        </a:prstGeom>
        <a:solidFill>
          <a:srgbClr val="83171B"/>
        </a:solidFill>
        <a:ln>
          <a:noFill/>
        </a:ln>
        <a:effectLst/>
      </dsp:spPr>
      <dsp:style>
        <a:lnRef idx="0">
          <a:scrgbClr r="0" g="0" b="0"/>
        </a:lnRef>
        <a:fillRef idx="1">
          <a:scrgbClr r="0" g="0" b="0"/>
        </a:fillRef>
        <a:effectRef idx="0">
          <a:scrgbClr r="0" g="0" b="0"/>
        </a:effectRef>
        <a:fontRef idx="minor"/>
      </dsp:style>
    </dsp:sp>
    <dsp:sp modelId="{0F90512C-5905-4F52-8BEE-F5DCCFFE9F80}">
      <dsp:nvSpPr>
        <dsp:cNvPr id="0" name=""/>
        <dsp:cNvSpPr/>
      </dsp:nvSpPr>
      <dsp:spPr>
        <a:xfrm>
          <a:off x="245864" y="206137"/>
          <a:ext cx="1113031" cy="978315"/>
        </a:xfrm>
        <a:prstGeom prst="rect">
          <a:avLst/>
        </a:prstGeom>
        <a:blipFill>
          <a:blip xmlns:r="http://schemas.openxmlformats.org/officeDocument/2006/relationships" r:embed="rId1">
            <a:lum bright="70000" contrast="-70000"/>
            <a:alphaModFix amt="51000"/>
            <a:extLst>
              <a:ext uri="{BEBA8EAE-BF5A-486C-A8C5-ECC9F3942E4B}">
                <a14:imgProps xmlns:a14="http://schemas.microsoft.com/office/drawing/2010/main">
                  <a14:imgLayer r:embed="rId2">
                    <a14:imgEffect>
                      <a14:colorTemperature colorTemp="2634"/>
                    </a14:imgEffect>
                    <a14:imgEffect>
                      <a14:saturation sat="0"/>
                    </a14:imgEffect>
                  </a14:imgLayer>
                </a14:imgProps>
              </a:ex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372871-D547-4AB7-95DC-8B1881201D69}">
      <dsp:nvSpPr>
        <dsp:cNvPr id="0" name=""/>
        <dsp:cNvSpPr/>
      </dsp:nvSpPr>
      <dsp:spPr>
        <a:xfrm>
          <a:off x="1604761" y="593"/>
          <a:ext cx="9368038" cy="1389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45" tIns="147045" rIns="147045" bIns="147045"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latin typeface="Calibri" panose="020F0502020204030204" pitchFamily="34" charset="0"/>
              <a:cs typeface="Calibri" panose="020F0502020204030204" pitchFamily="34" charset="0"/>
            </a:rPr>
            <a:t>Stress</a:t>
          </a:r>
          <a:r>
            <a:rPr lang="en-US" sz="2200" b="0" kern="1200" dirty="0">
              <a:solidFill>
                <a:schemeClr val="bg1"/>
              </a:solidFill>
              <a:latin typeface="Calibri" panose="020F0502020204030204" pitchFamily="34" charset="0"/>
              <a:cs typeface="Calibri" panose="020F0502020204030204" pitchFamily="34" charset="0"/>
            </a:rPr>
            <a:t>—</a:t>
          </a:r>
          <a:r>
            <a:rPr lang="en-US" sz="2200" kern="1200" dirty="0">
              <a:solidFill>
                <a:schemeClr val="bg1"/>
              </a:solidFill>
              <a:latin typeface="Calibri" panose="020F0502020204030204" pitchFamily="34" charset="0"/>
              <a:cs typeface="Calibri" panose="020F0502020204030204" pitchFamily="34" charset="0"/>
            </a:rPr>
            <a:t>When children worry about things like grades, physical appearance, and fitting in, they may drink or use drugs to try to escape their problems.</a:t>
          </a:r>
        </a:p>
      </dsp:txBody>
      <dsp:txXfrm>
        <a:off x="1604761" y="593"/>
        <a:ext cx="9368038" cy="1389403"/>
      </dsp:txXfrm>
    </dsp:sp>
    <dsp:sp modelId="{369F82F3-A17C-45C3-9BE6-DAE214DD50F1}">
      <dsp:nvSpPr>
        <dsp:cNvPr id="0" name=""/>
        <dsp:cNvSpPr/>
      </dsp:nvSpPr>
      <dsp:spPr>
        <a:xfrm>
          <a:off x="0" y="1737348"/>
          <a:ext cx="10972800" cy="1389403"/>
        </a:xfrm>
        <a:prstGeom prst="roundRect">
          <a:avLst>
            <a:gd name="adj" fmla="val 10000"/>
          </a:avLst>
        </a:prstGeom>
        <a:solidFill>
          <a:srgbClr val="83171B"/>
        </a:solidFill>
        <a:ln>
          <a:noFill/>
        </a:ln>
        <a:effectLst/>
      </dsp:spPr>
      <dsp:style>
        <a:lnRef idx="0">
          <a:scrgbClr r="0" g="0" b="0"/>
        </a:lnRef>
        <a:fillRef idx="1">
          <a:scrgbClr r="0" g="0" b="0"/>
        </a:fillRef>
        <a:effectRef idx="0">
          <a:scrgbClr r="0" g="0" b="0"/>
        </a:effectRef>
        <a:fontRef idx="minor"/>
      </dsp:style>
    </dsp:sp>
    <dsp:sp modelId="{855CAAF7-BB66-47F4-B18E-12DDD60F5EE1}">
      <dsp:nvSpPr>
        <dsp:cNvPr id="0" name=""/>
        <dsp:cNvSpPr/>
      </dsp:nvSpPr>
      <dsp:spPr>
        <a:xfrm>
          <a:off x="420294" y="2049964"/>
          <a:ext cx="764171" cy="764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784799-5A77-43EE-BC17-84EF6CF1A096}">
      <dsp:nvSpPr>
        <dsp:cNvPr id="0" name=""/>
        <dsp:cNvSpPr/>
      </dsp:nvSpPr>
      <dsp:spPr>
        <a:xfrm>
          <a:off x="1604761" y="1737348"/>
          <a:ext cx="9368038" cy="1389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45" tIns="147045" rIns="147045" bIns="147045"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Peer Pressure</a:t>
          </a:r>
          <a:r>
            <a:rPr lang="en-US" sz="2200" b="0" kern="1200" dirty="0">
              <a:solidFill>
                <a:schemeClr val="bg1"/>
              </a:solidFill>
            </a:rPr>
            <a:t>—</a:t>
          </a:r>
          <a:r>
            <a:rPr lang="en-US" sz="2200" kern="1200" dirty="0">
              <a:solidFill>
                <a:schemeClr val="bg1"/>
              </a:solidFill>
            </a:rPr>
            <a:t>Between ages 11 and 18 is when youth are most likely to be influenced by their friends and social media.</a:t>
          </a:r>
        </a:p>
      </dsp:txBody>
      <dsp:txXfrm>
        <a:off x="1604761" y="1737348"/>
        <a:ext cx="9368038" cy="1389403"/>
      </dsp:txXfrm>
    </dsp:sp>
    <dsp:sp modelId="{F847C8E6-2D57-4E19-8612-21EC8CFCCF2F}">
      <dsp:nvSpPr>
        <dsp:cNvPr id="0" name=""/>
        <dsp:cNvSpPr/>
      </dsp:nvSpPr>
      <dsp:spPr>
        <a:xfrm>
          <a:off x="0" y="3474102"/>
          <a:ext cx="10972800" cy="1389403"/>
        </a:xfrm>
        <a:prstGeom prst="roundRect">
          <a:avLst>
            <a:gd name="adj" fmla="val 10000"/>
          </a:avLst>
        </a:prstGeom>
        <a:solidFill>
          <a:srgbClr val="83171B"/>
        </a:solidFill>
        <a:ln>
          <a:noFill/>
        </a:ln>
        <a:effectLst/>
      </dsp:spPr>
      <dsp:style>
        <a:lnRef idx="0">
          <a:scrgbClr r="0" g="0" b="0"/>
        </a:lnRef>
        <a:fillRef idx="1">
          <a:scrgbClr r="0" g="0" b="0"/>
        </a:fillRef>
        <a:effectRef idx="0">
          <a:scrgbClr r="0" g="0" b="0"/>
        </a:effectRef>
        <a:fontRef idx="minor"/>
      </dsp:style>
    </dsp:sp>
    <dsp:sp modelId="{2DB69962-81B4-4377-8185-7E067A2977A3}">
      <dsp:nvSpPr>
        <dsp:cNvPr id="0" name=""/>
        <dsp:cNvSpPr/>
      </dsp:nvSpPr>
      <dsp:spPr>
        <a:xfrm>
          <a:off x="420294" y="3786718"/>
          <a:ext cx="764171" cy="764171"/>
        </a:xfrm>
        <a:prstGeom prst="rect">
          <a:avLst/>
        </a:prstGeom>
        <a:blipFill>
          <a:blip xmlns:r="http://schemas.openxmlformats.org/officeDocument/2006/relationships" r:embed="rId5">
            <a:lum bright="70000" contrast="-70000"/>
            <a:alphaModFix amt="34000"/>
            <a:extLs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3CC5A3-3EBD-4CA2-94C6-72606CD33522}">
      <dsp:nvSpPr>
        <dsp:cNvPr id="0" name=""/>
        <dsp:cNvSpPr/>
      </dsp:nvSpPr>
      <dsp:spPr>
        <a:xfrm>
          <a:off x="1604761" y="3474102"/>
          <a:ext cx="9368038" cy="1389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45" tIns="147045" rIns="147045" bIns="147045"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Transitions</a:t>
          </a:r>
          <a:r>
            <a:rPr lang="en-US" sz="2200" b="0" kern="1200" dirty="0">
              <a:solidFill>
                <a:schemeClr val="bg1"/>
              </a:solidFill>
            </a:rPr>
            <a:t>—</a:t>
          </a:r>
          <a:r>
            <a:rPr lang="en-US" sz="2200" kern="1200" dirty="0">
              <a:solidFill>
                <a:schemeClr val="bg1"/>
              </a:solidFill>
            </a:rPr>
            <a:t>Life events such as transitioning to high school or college, a breakup, moving, or their parents’ divorce can influence children to turn to alcohol or other drugs.</a:t>
          </a:r>
        </a:p>
      </dsp:txBody>
      <dsp:txXfrm>
        <a:off x="1604761" y="3474102"/>
        <a:ext cx="9368038" cy="13894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E2CE5-F8E5-4F30-B50B-F17E560E1C47}">
      <dsp:nvSpPr>
        <dsp:cNvPr id="0" name=""/>
        <dsp:cNvSpPr/>
      </dsp:nvSpPr>
      <dsp:spPr>
        <a:xfrm>
          <a:off x="0" y="593"/>
          <a:ext cx="10972800" cy="1389403"/>
        </a:xfrm>
        <a:prstGeom prst="roundRect">
          <a:avLst>
            <a:gd name="adj" fmla="val 10000"/>
          </a:avLst>
        </a:prstGeom>
        <a:solidFill>
          <a:srgbClr val="83171B"/>
        </a:solidFill>
        <a:ln>
          <a:noFill/>
        </a:ln>
        <a:effectLst/>
      </dsp:spPr>
      <dsp:style>
        <a:lnRef idx="0">
          <a:scrgbClr r="0" g="0" b="0"/>
        </a:lnRef>
        <a:fillRef idx="1">
          <a:scrgbClr r="0" g="0" b="0"/>
        </a:fillRef>
        <a:effectRef idx="0">
          <a:scrgbClr r="0" g="0" b="0"/>
        </a:effectRef>
        <a:fontRef idx="minor"/>
      </dsp:style>
    </dsp:sp>
    <dsp:sp modelId="{662BBFFD-B4B3-43FC-965C-F7FA217B0302}">
      <dsp:nvSpPr>
        <dsp:cNvPr id="0" name=""/>
        <dsp:cNvSpPr/>
      </dsp:nvSpPr>
      <dsp:spPr>
        <a:xfrm>
          <a:off x="420294" y="313209"/>
          <a:ext cx="764171" cy="764171"/>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BBA1CC-01EB-4298-A727-9D6692CB66B7}">
      <dsp:nvSpPr>
        <dsp:cNvPr id="0" name=""/>
        <dsp:cNvSpPr/>
      </dsp:nvSpPr>
      <dsp:spPr>
        <a:xfrm>
          <a:off x="1604761" y="593"/>
          <a:ext cx="9368038" cy="1389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45" tIns="147045" rIns="147045" bIns="147045"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Although it may not seem like it, research shows that young people really do listen to what their parents have to say about alcohol and other drug use.</a:t>
          </a:r>
        </a:p>
      </dsp:txBody>
      <dsp:txXfrm>
        <a:off x="1604761" y="593"/>
        <a:ext cx="9368038" cy="1389403"/>
      </dsp:txXfrm>
    </dsp:sp>
    <dsp:sp modelId="{1505C7FF-D418-41BD-AA8B-A2EB8F8960DA}">
      <dsp:nvSpPr>
        <dsp:cNvPr id="0" name=""/>
        <dsp:cNvSpPr/>
      </dsp:nvSpPr>
      <dsp:spPr>
        <a:xfrm>
          <a:off x="0" y="1737348"/>
          <a:ext cx="10972800" cy="1389403"/>
        </a:xfrm>
        <a:prstGeom prst="roundRect">
          <a:avLst>
            <a:gd name="adj" fmla="val 10000"/>
          </a:avLst>
        </a:prstGeom>
        <a:solidFill>
          <a:srgbClr val="83171B"/>
        </a:solidFill>
        <a:ln>
          <a:noFill/>
        </a:ln>
        <a:effectLst/>
      </dsp:spPr>
      <dsp:style>
        <a:lnRef idx="0">
          <a:scrgbClr r="0" g="0" b="0"/>
        </a:lnRef>
        <a:fillRef idx="1">
          <a:scrgbClr r="0" g="0" b="0"/>
        </a:fillRef>
        <a:effectRef idx="0">
          <a:scrgbClr r="0" g="0" b="0"/>
        </a:effectRef>
        <a:fontRef idx="minor"/>
      </dsp:style>
    </dsp:sp>
    <dsp:sp modelId="{923F04AA-770B-4306-9141-75082A65A599}">
      <dsp:nvSpPr>
        <dsp:cNvPr id="0" name=""/>
        <dsp:cNvSpPr/>
      </dsp:nvSpPr>
      <dsp:spPr>
        <a:xfrm>
          <a:off x="420294" y="2049964"/>
          <a:ext cx="764171" cy="764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C91C0D-E253-45E2-925F-60A04F858A47}">
      <dsp:nvSpPr>
        <dsp:cNvPr id="0" name=""/>
        <dsp:cNvSpPr/>
      </dsp:nvSpPr>
      <dsp:spPr>
        <a:xfrm>
          <a:off x="1604761" y="1737348"/>
          <a:ext cx="9368038" cy="1389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45" tIns="147045" rIns="147045" bIns="147045"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Lots of little talks keep the lines of communication open and work better than one “big talk.”</a:t>
          </a:r>
        </a:p>
      </dsp:txBody>
      <dsp:txXfrm>
        <a:off x="1604761" y="1737348"/>
        <a:ext cx="9368038" cy="1389403"/>
      </dsp:txXfrm>
    </dsp:sp>
    <dsp:sp modelId="{153F97B5-2D7B-430E-BEED-47E17A1B8E47}">
      <dsp:nvSpPr>
        <dsp:cNvPr id="0" name=""/>
        <dsp:cNvSpPr/>
      </dsp:nvSpPr>
      <dsp:spPr>
        <a:xfrm>
          <a:off x="0" y="3474102"/>
          <a:ext cx="10972800" cy="1389403"/>
        </a:xfrm>
        <a:prstGeom prst="roundRect">
          <a:avLst>
            <a:gd name="adj" fmla="val 10000"/>
          </a:avLst>
        </a:prstGeom>
        <a:solidFill>
          <a:srgbClr val="83171B"/>
        </a:solidFill>
        <a:ln>
          <a:noFill/>
        </a:ln>
        <a:effectLst/>
      </dsp:spPr>
      <dsp:style>
        <a:lnRef idx="0">
          <a:scrgbClr r="0" g="0" b="0"/>
        </a:lnRef>
        <a:fillRef idx="1">
          <a:scrgbClr r="0" g="0" b="0"/>
        </a:fillRef>
        <a:effectRef idx="0">
          <a:scrgbClr r="0" g="0" b="0"/>
        </a:effectRef>
        <a:fontRef idx="minor"/>
      </dsp:style>
    </dsp:sp>
    <dsp:sp modelId="{7DE4B252-735F-42C2-B6C2-20BC082A53B9}">
      <dsp:nvSpPr>
        <dsp:cNvPr id="0" name=""/>
        <dsp:cNvSpPr/>
      </dsp:nvSpPr>
      <dsp:spPr>
        <a:xfrm>
          <a:off x="420294" y="3786718"/>
          <a:ext cx="764171" cy="764171"/>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65D895-D7EB-42E3-988E-B45F8AEC509F}">
      <dsp:nvSpPr>
        <dsp:cNvPr id="0" name=""/>
        <dsp:cNvSpPr/>
      </dsp:nvSpPr>
      <dsp:spPr>
        <a:xfrm>
          <a:off x="1604761" y="3474102"/>
          <a:ext cx="9368038" cy="1389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045" tIns="147045" rIns="147045" bIns="147045"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Treating your children like a partner in the conversations and trying to imagine how they feel will help them really hear what you have to say.</a:t>
          </a:r>
        </a:p>
      </dsp:txBody>
      <dsp:txXfrm>
        <a:off x="1604761" y="3474102"/>
        <a:ext cx="9368038" cy="13894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CA26D-C663-44D4-8237-E7EF0221623F}" type="datetimeFigureOut">
              <a:rPr lang="en-US" smtClean="0"/>
              <a:t>5/18/2022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96AFE6-7C28-460F-9A20-92967A0702AF}" type="slidenum">
              <a:rPr lang="en-US" smtClean="0"/>
              <a:t>‹#›</a:t>
            </a:fld>
            <a:endParaRPr lang="en-US"/>
          </a:p>
        </p:txBody>
      </p:sp>
    </p:spTree>
    <p:extLst>
      <p:ext uri="{BB962C8B-B14F-4D97-AF65-F5344CB8AC3E}">
        <p14:creationId xmlns:p14="http://schemas.microsoft.com/office/powerpoint/2010/main" val="2041400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underagedrinking.samhsa.gov/"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amhsa.gov/talk-they-hear-you/podcas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now to like introduce today’s presenter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INSERT NAME (INSERT BIO HERE)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96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B6E8F-94A7-43E6-9119-5F558BD544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00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IPP Performance Report</a:t>
            </a:r>
          </a:p>
          <a:p>
            <a:endParaRPr lang="en-US" sz="1200" b="1"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AWARE Grant</a:t>
            </a:r>
          </a:p>
          <a:p>
            <a:r>
              <a:rPr lang="en-US" sz="1200" kern="1200" dirty="0">
                <a:solidFill>
                  <a:schemeClr val="tx1"/>
                </a:solidFill>
                <a:effectLst/>
                <a:latin typeface="+mn-lt"/>
                <a:ea typeface="+mn-ea"/>
                <a:cs typeface="+mn-cs"/>
              </a:rPr>
              <a:t>Program </a:t>
            </a:r>
          </a:p>
          <a:p>
            <a:r>
              <a:rPr lang="en-US" sz="1200" kern="1200" dirty="0">
                <a:solidFill>
                  <a:schemeClr val="tx1"/>
                </a:solidFill>
                <a:effectLst/>
                <a:latin typeface="+mn-lt"/>
                <a:ea typeface="+mn-ea"/>
                <a:cs typeface="+mn-cs"/>
              </a:rPr>
              <a:t>FY 2021</a:t>
            </a:r>
          </a:p>
          <a:p>
            <a:r>
              <a:rPr lang="en-US" sz="1200" kern="1200" dirty="0">
                <a:solidFill>
                  <a:schemeClr val="tx1"/>
                </a:solidFill>
                <a:effectLst/>
                <a:latin typeface="+mn-lt"/>
                <a:ea typeface="+mn-ea"/>
                <a:cs typeface="+mn-cs"/>
              </a:rPr>
              <a:t>Approved and unapproved goals</a:t>
            </a:r>
          </a:p>
          <a:p>
            <a:r>
              <a:rPr lang="en-US" sz="1200" kern="1200" dirty="0">
                <a:solidFill>
                  <a:schemeClr val="tx1"/>
                </a:solidFill>
                <a:effectLst/>
                <a:latin typeface="+mn-lt"/>
                <a:ea typeface="+mn-ea"/>
                <a:cs typeface="+mn-cs"/>
              </a:rPr>
              <a:t>Training includes WD2 + TR1</a:t>
            </a:r>
          </a:p>
          <a:p>
            <a:r>
              <a:rPr lang="en-US" sz="1200" kern="1200" dirty="0">
                <a:solidFill>
                  <a:schemeClr val="tx1"/>
                </a:solidFill>
                <a:effectLst/>
                <a:latin typeface="+mn-lt"/>
                <a:ea typeface="+mn-ea"/>
                <a:cs typeface="+mn-cs"/>
              </a:rPr>
              <a:t>Referral includes R1 indicator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851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IPP Performance Report</a:t>
            </a:r>
          </a:p>
          <a:p>
            <a:endParaRPr lang="en-US" sz="1200" b="1"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MHAT Grant</a:t>
            </a:r>
          </a:p>
          <a:p>
            <a:r>
              <a:rPr lang="en-US" sz="1200" kern="1200" dirty="0">
                <a:solidFill>
                  <a:schemeClr val="tx1"/>
                </a:solidFill>
                <a:effectLst/>
                <a:latin typeface="+mn-lt"/>
                <a:ea typeface="+mn-ea"/>
                <a:cs typeface="+mn-cs"/>
              </a:rPr>
              <a:t>Program </a:t>
            </a:r>
          </a:p>
          <a:p>
            <a:r>
              <a:rPr lang="en-US" sz="1200" kern="1200" dirty="0">
                <a:solidFill>
                  <a:schemeClr val="tx1"/>
                </a:solidFill>
                <a:effectLst/>
                <a:latin typeface="+mn-lt"/>
                <a:ea typeface="+mn-ea"/>
                <a:cs typeface="+mn-cs"/>
              </a:rPr>
              <a:t>FY 2021</a:t>
            </a:r>
          </a:p>
          <a:p>
            <a:r>
              <a:rPr lang="en-US" sz="1200" kern="1200" dirty="0">
                <a:solidFill>
                  <a:schemeClr val="tx1"/>
                </a:solidFill>
                <a:effectLst/>
                <a:latin typeface="+mn-lt"/>
                <a:ea typeface="+mn-ea"/>
                <a:cs typeface="+mn-cs"/>
              </a:rPr>
              <a:t>Approved and unapproved goals</a:t>
            </a:r>
          </a:p>
          <a:p>
            <a:r>
              <a:rPr lang="en-US" sz="1200" kern="1200" dirty="0">
                <a:solidFill>
                  <a:schemeClr val="tx1"/>
                </a:solidFill>
                <a:effectLst/>
                <a:latin typeface="+mn-lt"/>
                <a:ea typeface="+mn-ea"/>
                <a:cs typeface="+mn-cs"/>
              </a:rPr>
              <a:t>Training includes WD2 + TR1</a:t>
            </a:r>
          </a:p>
          <a:p>
            <a:r>
              <a:rPr lang="en-US" sz="1200" kern="1200" dirty="0">
                <a:solidFill>
                  <a:schemeClr val="tx1"/>
                </a:solidFill>
                <a:effectLst/>
                <a:latin typeface="+mn-lt"/>
                <a:ea typeface="+mn-ea"/>
                <a:cs typeface="+mn-cs"/>
              </a:rPr>
              <a:t>Referral includes R1 indicator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202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IPP Performance Report</a:t>
            </a:r>
          </a:p>
          <a:p>
            <a:endParaRPr lang="en-US" sz="1200" b="1"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MHAT Grant</a:t>
            </a:r>
          </a:p>
          <a:p>
            <a:r>
              <a:rPr lang="en-US" sz="1200" kern="1200" dirty="0">
                <a:solidFill>
                  <a:schemeClr val="tx1"/>
                </a:solidFill>
                <a:effectLst/>
                <a:latin typeface="+mn-lt"/>
                <a:ea typeface="+mn-ea"/>
                <a:cs typeface="+mn-cs"/>
              </a:rPr>
              <a:t>Program </a:t>
            </a:r>
          </a:p>
          <a:p>
            <a:r>
              <a:rPr lang="en-US" sz="1200" kern="1200" dirty="0">
                <a:solidFill>
                  <a:schemeClr val="tx1"/>
                </a:solidFill>
                <a:effectLst/>
                <a:latin typeface="+mn-lt"/>
                <a:ea typeface="+mn-ea"/>
                <a:cs typeface="+mn-cs"/>
              </a:rPr>
              <a:t>FY 2021</a:t>
            </a:r>
          </a:p>
          <a:p>
            <a:r>
              <a:rPr lang="en-US" sz="1200" kern="1200" dirty="0">
                <a:solidFill>
                  <a:schemeClr val="tx1"/>
                </a:solidFill>
                <a:effectLst/>
                <a:latin typeface="+mn-lt"/>
                <a:ea typeface="+mn-ea"/>
                <a:cs typeface="+mn-cs"/>
              </a:rPr>
              <a:t>Approved and unapproved goals</a:t>
            </a:r>
          </a:p>
          <a:p>
            <a:r>
              <a:rPr lang="en-US" sz="1200" kern="1200" dirty="0">
                <a:solidFill>
                  <a:schemeClr val="tx1"/>
                </a:solidFill>
                <a:effectLst/>
                <a:latin typeface="+mn-lt"/>
                <a:ea typeface="+mn-ea"/>
                <a:cs typeface="+mn-cs"/>
              </a:rPr>
              <a:t>Training includes WD2 + TR1</a:t>
            </a:r>
          </a:p>
          <a:p>
            <a:r>
              <a:rPr lang="en-US" sz="1200" kern="1200" dirty="0">
                <a:solidFill>
                  <a:schemeClr val="tx1"/>
                </a:solidFill>
                <a:effectLst/>
                <a:latin typeface="+mn-lt"/>
                <a:ea typeface="+mn-ea"/>
                <a:cs typeface="+mn-cs"/>
              </a:rPr>
              <a:t>Referral includes R1 indicator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49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IPP Performance Report</a:t>
            </a:r>
          </a:p>
          <a:p>
            <a:endParaRPr lang="en-US" sz="1200" b="1"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MHAT Grant</a:t>
            </a:r>
          </a:p>
          <a:p>
            <a:r>
              <a:rPr lang="en-US" sz="1200" kern="1200" dirty="0">
                <a:solidFill>
                  <a:schemeClr val="tx1"/>
                </a:solidFill>
                <a:effectLst/>
                <a:latin typeface="+mn-lt"/>
                <a:ea typeface="+mn-ea"/>
                <a:cs typeface="+mn-cs"/>
              </a:rPr>
              <a:t>Program </a:t>
            </a:r>
          </a:p>
          <a:p>
            <a:r>
              <a:rPr lang="en-US" sz="1200" kern="1200" dirty="0">
                <a:solidFill>
                  <a:schemeClr val="tx1"/>
                </a:solidFill>
                <a:effectLst/>
                <a:latin typeface="+mn-lt"/>
                <a:ea typeface="+mn-ea"/>
                <a:cs typeface="+mn-cs"/>
              </a:rPr>
              <a:t>FY 2021</a:t>
            </a:r>
          </a:p>
          <a:p>
            <a:r>
              <a:rPr lang="en-US" sz="1200" kern="1200" dirty="0">
                <a:solidFill>
                  <a:schemeClr val="tx1"/>
                </a:solidFill>
                <a:effectLst/>
                <a:latin typeface="+mn-lt"/>
                <a:ea typeface="+mn-ea"/>
                <a:cs typeface="+mn-cs"/>
              </a:rPr>
              <a:t>Approved and unapproved goals</a:t>
            </a:r>
          </a:p>
          <a:p>
            <a:r>
              <a:rPr lang="en-US" sz="1200" kern="1200" dirty="0">
                <a:solidFill>
                  <a:schemeClr val="tx1"/>
                </a:solidFill>
                <a:effectLst/>
                <a:latin typeface="+mn-lt"/>
                <a:ea typeface="+mn-ea"/>
                <a:cs typeface="+mn-cs"/>
              </a:rPr>
              <a:t>Training includes WD2 + TR1</a:t>
            </a:r>
          </a:p>
          <a:p>
            <a:r>
              <a:rPr lang="en-US" sz="1200" kern="1200" dirty="0">
                <a:solidFill>
                  <a:schemeClr val="tx1"/>
                </a:solidFill>
                <a:effectLst/>
                <a:latin typeface="+mn-lt"/>
                <a:ea typeface="+mn-ea"/>
                <a:cs typeface="+mn-cs"/>
              </a:rPr>
              <a:t>Referral includes R1 indicator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94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544AB-AA52-4695-9694-3B00E6F6D8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129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CAE44-8604-4098-88E3-BBC77CB0F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675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Listening Sessions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Family</a:t>
            </a:r>
          </a:p>
          <a:p>
            <a:pPr marL="685800" marR="0" lvl="1"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Youth/young adults</a:t>
            </a:r>
          </a:p>
          <a:p>
            <a:pPr marL="685800" marR="0" lvl="1"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SAMHSA Grantees</a:t>
            </a:r>
          </a:p>
          <a:p>
            <a:pPr marL="685800" marR="0" lvl="1"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National Association of State Mental Health Program Directors (NASMHPD)</a:t>
            </a: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Expert Panel Meetings</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Document – yes and…..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523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177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26E150-0516-4103-BC12-C6395B1D11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29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reported by the U.S. Surgeon General:</a:t>
            </a:r>
          </a:p>
          <a:p>
            <a:pPr marL="285750" indent="-285750">
              <a:buFont typeface="Arial" panose="020B0604020202020204" pitchFamily="34" charset="0"/>
              <a:buChar char="•"/>
            </a:pPr>
            <a:r>
              <a:rPr lang="en-US" sz="1200" dirty="0"/>
              <a:t>2009-2019, the proportion of high school students reporting persistent feelings of sadness or hopelessness increased by 40%;</a:t>
            </a:r>
          </a:p>
          <a:p>
            <a:pPr marL="285750" indent="-285750">
              <a:buFont typeface="Arial" panose="020B0604020202020204" pitchFamily="34" charset="0"/>
              <a:buChar char="•"/>
            </a:pPr>
            <a:r>
              <a:rPr lang="en-US" sz="1200" dirty="0"/>
              <a:t>Seriously considering attempting suicide increased by 36%</a:t>
            </a:r>
          </a:p>
          <a:p>
            <a:pPr marL="285750" indent="-285750">
              <a:buFont typeface="Arial" panose="020B0604020202020204" pitchFamily="34" charset="0"/>
              <a:buChar char="•"/>
            </a:pPr>
            <a:r>
              <a:rPr lang="en-US" sz="1200" dirty="0"/>
              <a:t>Creating a suicide plan increased by 44%.</a:t>
            </a:r>
          </a:p>
          <a:p>
            <a:pPr marL="285750" indent="-285750">
              <a:buFont typeface="Arial" panose="020B0604020202020204" pitchFamily="34" charset="0"/>
              <a:buChar char="•"/>
            </a:pPr>
            <a:r>
              <a:rPr lang="en-US" sz="1200" dirty="0"/>
              <a:t>2011-2015, youth psychiatric visits to emergency departments for depression, anxiety, and behavioral challenges increased by 28%.</a:t>
            </a:r>
          </a:p>
          <a:p>
            <a:pPr marL="285750" indent="-285750">
              <a:buFont typeface="Arial" panose="020B0604020202020204" pitchFamily="34" charset="0"/>
              <a:buChar char="•"/>
            </a:pPr>
            <a:r>
              <a:rPr lang="en-US" sz="1200" dirty="0"/>
              <a:t>2007-2018, suicide rates among youth ages 10-24 in the US increased by 57%</a:t>
            </a:r>
          </a:p>
          <a:p>
            <a:pPr marL="285750" indent="-285750">
              <a:buFont typeface="Arial" panose="020B0604020202020204" pitchFamily="34" charset="0"/>
              <a:buChar char="•"/>
            </a:pPr>
            <a:r>
              <a:rPr lang="en-US" sz="1200" dirty="0"/>
              <a:t>Early estimates from the National Center for Health Statistics suggest there were tragically more than 6,600 deaths by suicide among the 10-24 age group in 2020</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51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98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992188"/>
            <a:ext cx="5135563" cy="2889250"/>
          </a:xfrm>
        </p:spPr>
      </p:sp>
      <p:sp>
        <p:nvSpPr>
          <p:cNvPr id="3" name="Notes Placeholder 2"/>
          <p:cNvSpPr>
            <a:spLocks noGrp="1"/>
          </p:cNvSpPr>
          <p:nvPr>
            <p:ph type="body" idx="1"/>
          </p:nvPr>
        </p:nvSpPr>
        <p:spPr>
          <a:xfrm>
            <a:off x="650484" y="4401956"/>
            <a:ext cx="5681980" cy="4494009"/>
          </a:xfrm>
          <a:prstGeom prst="rect">
            <a:avLst/>
          </a:prstGeom>
        </p:spPr>
        <p:txBody>
          <a:bodyPr/>
          <a:lstStyle/>
          <a:p>
            <a:pPr>
              <a:defRPr/>
            </a:pPr>
            <a:r>
              <a:rPr lang="en-US" u="sng" dirty="0"/>
              <a:t>TALKING POINTS</a:t>
            </a:r>
            <a:r>
              <a:rPr lang="en-US" dirty="0"/>
              <a:t>:</a:t>
            </a:r>
            <a:endParaRPr lang="en-US" dirty="0">
              <a:cs typeface="Calibri"/>
            </a:endParaRPr>
          </a:p>
          <a:p>
            <a:pPr>
              <a:defRPr/>
            </a:pPr>
            <a:endParaRPr lang="en-US" dirty="0"/>
          </a:p>
          <a:p>
            <a:pPr>
              <a:defRPr/>
            </a:pPr>
            <a:r>
              <a:rPr lang="en-US" dirty="0"/>
              <a:t>Please note that in all “Parents’ Night Out” materials, the terms “other substance use” and “other drug use” refer to the use of marijuana and other illicit drugs, prescription drug misuse and abuse, cigarette smoking, and vaping. Please be sure to explain this definition to participants at the outset of the presentation.</a:t>
            </a:r>
            <a:endParaRPr lang="en-US" dirty="0">
              <a:cs typeface="Calibri"/>
            </a:endParaRPr>
          </a:p>
          <a:p>
            <a:pPr>
              <a:defRPr/>
            </a:pPr>
            <a:endParaRPr lang="en-US" dirty="0">
              <a:cs typeface="Calibri"/>
            </a:endParaRPr>
          </a:p>
          <a:p>
            <a:pPr>
              <a:defRPr/>
            </a:pPr>
            <a:r>
              <a:rPr lang="en-US" b="1" dirty="0"/>
              <a:t>Source: </a:t>
            </a:r>
            <a:r>
              <a:rPr lang="en-US" dirty="0"/>
              <a:t>Center for Behavioral Health Statistics and Quality. (2021). </a:t>
            </a:r>
            <a:r>
              <a:rPr lang="en-US" i="1" dirty="0"/>
              <a:t>Results from the 2020 National Survey on Drug Use and Health: Detailed Tables</a:t>
            </a:r>
            <a:r>
              <a:rPr lang="en-US" dirty="0"/>
              <a:t>. Rockville, MD: Substance Abuse and Mental Health Services Administration. Retrieved from </a:t>
            </a:r>
            <a:r>
              <a:rPr lang="en-US" i="1" u="sng" dirty="0">
                <a:solidFill>
                  <a:schemeClr val="tx1"/>
                </a:solidFill>
              </a:rPr>
              <a:t>https://www.samhsa.gov/data/report/2020-nsduh-annual-national-report</a:t>
            </a:r>
            <a:endParaRPr lang="en-US" u="sng" dirty="0">
              <a:cs typeface="Calibri"/>
            </a:endParaRPr>
          </a:p>
        </p:txBody>
      </p:sp>
      <p:sp>
        <p:nvSpPr>
          <p:cNvPr id="4" name="Slide Number Placeholder 3"/>
          <p:cNvSpPr>
            <a:spLocks noGrp="1"/>
          </p:cNvSpPr>
          <p:nvPr>
            <p:ph type="sldNum" sz="quarter" idx="10"/>
          </p:nvPr>
        </p:nvSpPr>
        <p:spPr/>
        <p:txBody>
          <a:bodyPr/>
          <a:lstStyle/>
          <a:p>
            <a:pPr defTabSz="756680">
              <a:defRPr/>
            </a:pPr>
            <a:fld id="{E299E6A4-CBF0-4944-9F49-937565EED45D}" type="slidenum">
              <a:rPr lang="en-US" sz="2000">
                <a:solidFill>
                  <a:prstClr val="black"/>
                </a:solidFill>
                <a:latin typeface="Calibri" panose="020F0502020204030204"/>
              </a:rPr>
              <a:pPr defTabSz="756680">
                <a:defRPr/>
              </a:pPr>
              <a:t>21</a:t>
            </a:fld>
            <a:endParaRPr lang="en-US" sz="2000" dirty="0">
              <a:solidFill>
                <a:prstClr val="black"/>
              </a:solidFill>
              <a:latin typeface="Calibri" panose="020F0502020204030204"/>
            </a:endParaRPr>
          </a:p>
        </p:txBody>
      </p:sp>
    </p:spTree>
    <p:extLst>
      <p:ext uri="{BB962C8B-B14F-4D97-AF65-F5344CB8AC3E}">
        <p14:creationId xmlns:p14="http://schemas.microsoft.com/office/powerpoint/2010/main" val="2654427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924641">
              <a:defRPr/>
            </a:pPr>
            <a:r>
              <a:rPr lang="en-US" b="0" u="sng" dirty="0"/>
              <a:t>TALKING POINTS</a:t>
            </a:r>
            <a:r>
              <a:rPr lang="en-US" b="0" dirty="0"/>
              <a:t>:</a:t>
            </a:r>
          </a:p>
          <a:p>
            <a:pPr defTabSz="924641">
              <a:defRPr/>
            </a:pPr>
            <a:endParaRPr lang="en-US" dirty="0"/>
          </a:p>
          <a:p>
            <a:pPr defTabSz="924641">
              <a:defRPr/>
            </a:pPr>
            <a:r>
              <a:rPr lang="en-US" dirty="0"/>
              <a:t>Delivery services are also used widely in retail marijuana sales and are difficult to police. Also, during the COVID-19 lockdown, marijuana was classified as “essential” in most states that have legal recreational use. There have also been concerns that because COVID-19 attacks the lungs, it is an especially serious threat to those who smoke or vape.</a:t>
            </a:r>
          </a:p>
          <a:p>
            <a:pPr defTabSz="924641">
              <a:defRPr/>
            </a:pPr>
            <a:endParaRPr lang="en-US" dirty="0"/>
          </a:p>
          <a:p>
            <a:pPr defTabSz="924641">
              <a:defRPr/>
            </a:pPr>
            <a:r>
              <a:rPr lang="en-US" dirty="0">
                <a:highlight>
                  <a:srgbClr val="FFFF00"/>
                </a:highlight>
              </a:rPr>
              <a:t>For those interested, sources can be shared at the end of the presentation. </a:t>
            </a:r>
          </a:p>
          <a:p>
            <a:pPr defTabSz="924641">
              <a:defRPr/>
            </a:pPr>
            <a:endParaRPr lang="en-US" dirty="0"/>
          </a:p>
          <a:p>
            <a:pPr defTabSz="924641">
              <a:defRPr/>
            </a:pPr>
            <a:r>
              <a:rPr lang="en-US" b="1" dirty="0"/>
              <a:t>Sources:</a:t>
            </a:r>
            <a:endParaRPr lang="en-US" dirty="0"/>
          </a:p>
          <a:p>
            <a:pPr defTabSz="924641">
              <a:defRPr/>
            </a:pPr>
            <a:r>
              <a:rPr lang="en-US" dirty="0"/>
              <a:t>Nielsen. (2020, May 7). Rebalancing the ‘COVID-19 effect’ on alcohol sales. Retrieved from </a:t>
            </a:r>
            <a:r>
              <a:rPr lang="en-US" i="1" u="sng" dirty="0"/>
              <a:t>https://www.nielsen.com/us/en/insights/article/2020/rebalancing-the-covid-19-effect-on-alcohol-sales/</a:t>
            </a:r>
          </a:p>
          <a:p>
            <a:pPr defTabSz="924641">
              <a:defRPr/>
            </a:pPr>
            <a:r>
              <a:rPr lang="en-US" dirty="0"/>
              <a:t>California Department of Alcoholic Beverage Control. (2020). Delivery of Alcoholic Beverages. Retrieved from </a:t>
            </a:r>
            <a:r>
              <a:rPr lang="en-US" i="1" u="sng" dirty="0"/>
              <a:t>https://www.abc.ca.gov/delivery-of-alcoholic-beverages/</a:t>
            </a:r>
          </a:p>
          <a:p>
            <a:pPr defTabSz="924641">
              <a:defRPr/>
            </a:pPr>
            <a:r>
              <a:rPr lang="en-US" dirty="0"/>
              <a:t>BDSA. (2021, March 2). BDSA Reports Global Cannabis Sales Exceeded $21 Billion in 2020; Forecasts $55.9 Billion by 2026. Retrieved from </a:t>
            </a:r>
            <a:r>
              <a:rPr lang="en-US" i="1" u="sng" dirty="0"/>
              <a:t>https://www.globenewswire.com/news-release/2021/03/02/2185408/0/en/BDSA-Reports-Global-Cannabis-Sales-Exceeded-21-Billion-in-2020-Forecasts-55-9-Billion-by-2026.html</a:t>
            </a:r>
          </a:p>
          <a:p>
            <a:pPr defTabSz="924641">
              <a:defRPr/>
            </a:pPr>
            <a:r>
              <a:rPr lang="en-US" dirty="0"/>
              <a:t>McVey, E. (2020, June 30). US retail marijuana sales on pace to rise 40% in 2020, near $37 billion by 2024. </a:t>
            </a:r>
            <a:r>
              <a:rPr lang="en-US" i="1" dirty="0"/>
              <a:t>MJBizDaily</a:t>
            </a:r>
            <a:r>
              <a:rPr lang="en-US" dirty="0"/>
              <a:t>. Retrieved from </a:t>
            </a:r>
            <a:r>
              <a:rPr lang="en-US" i="1" u="sng" dirty="0"/>
              <a:t>https://mjbizdaily.com/exclusive-us-retail-marijuana-sales-on-pace-to-rise-40-in-2020-near-37-billion-by-2023/</a:t>
            </a:r>
          </a:p>
          <a:p>
            <a:pPr defTabSz="924641">
              <a:defRPr/>
            </a:pPr>
            <a:r>
              <a:rPr lang="en-US" dirty="0"/>
              <a:t>Volkow, N. (2020, April 6). COVID-19: Potential Implications for Individuals with Substance Use Disorders. National Institute on Drug Abuse. Retrieved from </a:t>
            </a:r>
            <a:r>
              <a:rPr lang="en-US" i="1" u="sng" dirty="0"/>
              <a:t>https://www.drugabuse.gov/about-nida/noras-blog/2020/04/covid-19-potential-implications-individuals-substance-use-disorders</a:t>
            </a:r>
          </a:p>
          <a:p>
            <a:pPr defTabSz="924641">
              <a:defRPr/>
            </a:pPr>
            <a:endParaRPr lang="en-US" dirty="0"/>
          </a:p>
        </p:txBody>
      </p:sp>
      <p:sp>
        <p:nvSpPr>
          <p:cNvPr id="4" name="Slide Number Placeholder 3"/>
          <p:cNvSpPr>
            <a:spLocks noGrp="1"/>
          </p:cNvSpPr>
          <p:nvPr>
            <p:ph type="sldNum" sz="quarter" idx="5"/>
          </p:nvPr>
        </p:nvSpPr>
        <p:spPr/>
        <p:txBody>
          <a:bodyPr/>
          <a:lstStyle/>
          <a:p>
            <a:fld id="{EB134BD7-5DD2-432A-8F84-0E05342D6162}" type="slidenum">
              <a:rPr lang="en-US" smtClean="0"/>
              <a:pPr/>
              <a:t>22</a:t>
            </a:fld>
            <a:endParaRPr lang="en-US" dirty="0"/>
          </a:p>
        </p:txBody>
      </p:sp>
    </p:spTree>
    <p:extLst>
      <p:ext uri="{BB962C8B-B14F-4D97-AF65-F5344CB8AC3E}">
        <p14:creationId xmlns:p14="http://schemas.microsoft.com/office/powerpoint/2010/main" val="3715855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924641">
              <a:defRPr/>
            </a:pPr>
            <a:r>
              <a:rPr lang="en-US" u="sng" dirty="0"/>
              <a:t>TALKING POINTS</a:t>
            </a:r>
            <a:r>
              <a:rPr lang="en-US" dirty="0"/>
              <a:t>:</a:t>
            </a:r>
          </a:p>
          <a:p>
            <a:pPr defTabSz="924641">
              <a:defRPr/>
            </a:pPr>
            <a:endParaRPr lang="en-US" dirty="0"/>
          </a:p>
          <a:p>
            <a:pPr>
              <a:defRPr/>
            </a:pPr>
            <a:r>
              <a:rPr lang="en-US" dirty="0"/>
              <a:t>Be aware of factors that may increase the risk of your child using alcohol and other drugs. Also, keep in mind that children can be influenced by viewing adult role models' alcohol- or drug-related behaviors.</a:t>
            </a:r>
            <a:endParaRPr lang="en-US" b="0" dirty="0">
              <a:cs typeface="Calibri"/>
            </a:endParaRPr>
          </a:p>
          <a:p>
            <a:pPr defTabSz="924641">
              <a:defRPr/>
            </a:pPr>
            <a:r>
              <a:rPr lang="en-US" b="0" dirty="0"/>
              <a:t> </a:t>
            </a:r>
          </a:p>
          <a:p>
            <a:pPr>
              <a:defRPr/>
            </a:pPr>
            <a:r>
              <a:rPr lang="en-US" dirty="0"/>
              <a:t>Even though these factors may feel out of your control, there are things you can do to help your child: </a:t>
            </a:r>
            <a:endParaRPr lang="en-US" b="0" dirty="0">
              <a:cs typeface="Calibri"/>
            </a:endParaRPr>
          </a:p>
          <a:p>
            <a:pPr defTabSz="924641">
              <a:defRPr/>
            </a:pPr>
            <a:endParaRPr lang="en-US" dirty="0"/>
          </a:p>
          <a:p>
            <a:pPr marL="173370" indent="-173370" defTabSz="924641">
              <a:buFont typeface="Arial" panose="020B0604020202020204" pitchFamily="34" charset="0"/>
              <a:buChar char="•"/>
              <a:defRPr/>
            </a:pPr>
            <a:r>
              <a:rPr lang="en-US" b="1" dirty="0"/>
              <a:t>Stress: </a:t>
            </a:r>
            <a:r>
              <a:rPr lang="en-US" dirty="0"/>
              <a:t>Encourage your child to get involved in sports or other activities as a healthier way to cope with problems.</a:t>
            </a:r>
          </a:p>
          <a:p>
            <a:pPr marL="173370" indent="-173370" defTabSz="924641">
              <a:buFont typeface="Arial" panose="020B0604020202020204" pitchFamily="34" charset="0"/>
              <a:buChar char="•"/>
              <a:defRPr/>
            </a:pPr>
            <a:r>
              <a:rPr lang="en-US" b="1" dirty="0"/>
              <a:t>Peer Pressure: </a:t>
            </a:r>
            <a:r>
              <a:rPr lang="en-US" dirty="0"/>
              <a:t>Help your child learn different ways to say “no.” Remind your child that real friends would not pressure him or her to drink or use other drugs.</a:t>
            </a:r>
          </a:p>
          <a:p>
            <a:pPr marL="173370" indent="-173370" defTabSz="924641">
              <a:buFont typeface="Arial" panose="020B0604020202020204" pitchFamily="34" charset="0"/>
              <a:buChar char="•"/>
              <a:defRPr/>
            </a:pPr>
            <a:r>
              <a:rPr lang="en-US" b="1" dirty="0"/>
              <a:t>Transitions: </a:t>
            </a:r>
            <a:r>
              <a:rPr lang="en-US" dirty="0"/>
              <a:t>Reassure your child that things will get easier, and make sure he or she knows that drinking or using other drugs is not a solution.</a:t>
            </a:r>
          </a:p>
          <a:p>
            <a:endParaRPr lang="en-US" dirty="0"/>
          </a:p>
        </p:txBody>
      </p:sp>
      <p:sp>
        <p:nvSpPr>
          <p:cNvPr id="4" name="Slide Number Placeholder 3"/>
          <p:cNvSpPr>
            <a:spLocks noGrp="1"/>
          </p:cNvSpPr>
          <p:nvPr>
            <p:ph type="sldNum" sz="quarter" idx="5"/>
          </p:nvPr>
        </p:nvSpPr>
        <p:spPr/>
        <p:txBody>
          <a:bodyPr/>
          <a:lstStyle/>
          <a:p>
            <a:fld id="{EB134BD7-5DD2-432A-8F84-0E05342D6162}" type="slidenum">
              <a:rPr lang="en-US" smtClean="0"/>
              <a:pPr/>
              <a:t>23</a:t>
            </a:fld>
            <a:endParaRPr lang="en-US" dirty="0"/>
          </a:p>
        </p:txBody>
      </p:sp>
    </p:spTree>
    <p:extLst>
      <p:ext uri="{BB962C8B-B14F-4D97-AF65-F5344CB8AC3E}">
        <p14:creationId xmlns:p14="http://schemas.microsoft.com/office/powerpoint/2010/main" val="3341611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924641">
              <a:defRPr/>
            </a:pPr>
            <a:r>
              <a:rPr lang="en-US" u="sng" dirty="0"/>
              <a:t>TALKING POINTS</a:t>
            </a:r>
            <a:r>
              <a:rPr lang="en-US" dirty="0"/>
              <a:t>:</a:t>
            </a:r>
          </a:p>
          <a:p>
            <a:pPr defTabSz="924641">
              <a:defRPr/>
            </a:pPr>
            <a:endParaRPr lang="en-US" dirty="0"/>
          </a:p>
          <a:p>
            <a:r>
              <a:rPr lang="en-US" altLang="en-US" dirty="0"/>
              <a:t>This chart illustrates alcohol use beginning at age 12.  From ages 12 to 17, 8.2% of adolescents are using alcohol each month. From ages 18 to 25, that increases to 51.5%. During that time, binge drinking increases from 4.1% to 31.4%. Heavy drinking increases from 0.6% to 8.6%.</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 </a:t>
            </a:r>
            <a:r>
              <a:rPr lang="en-US" dirty="0"/>
              <a:t>Center for Behavioral Health Statistics and Quality. (2021). </a:t>
            </a:r>
            <a:r>
              <a:rPr lang="en-US" i="1" dirty="0"/>
              <a:t>Results from the 2020 National Survey on Drug Use and Health: Detailed Tables</a:t>
            </a:r>
            <a:r>
              <a:rPr lang="en-US" dirty="0"/>
              <a:t>. Rockville, MD: Substance Abuse and Mental Health Services Administration. Retrieved from </a:t>
            </a:r>
            <a:r>
              <a:rPr lang="en-US" i="1" u="sng" dirty="0">
                <a:solidFill>
                  <a:schemeClr val="tx1"/>
                </a:solidFill>
              </a:rPr>
              <a:t>https://www.samhsa.gov/data/report/2020-nsduh-annual-national-report</a:t>
            </a:r>
            <a:endParaRPr lang="en-US" u="sng" dirty="0">
              <a:cs typeface="Calibri"/>
            </a:endParaRPr>
          </a:p>
          <a:p>
            <a:endParaRPr lang="en-US" altLang="en-US" dirty="0"/>
          </a:p>
          <a:p>
            <a:endParaRPr lang="en-US" dirty="0"/>
          </a:p>
        </p:txBody>
      </p:sp>
      <p:sp>
        <p:nvSpPr>
          <p:cNvPr id="4" name="Slide Number Placeholder 3"/>
          <p:cNvSpPr>
            <a:spLocks noGrp="1"/>
          </p:cNvSpPr>
          <p:nvPr>
            <p:ph type="sldNum" sz="quarter" idx="5"/>
          </p:nvPr>
        </p:nvSpPr>
        <p:spPr/>
        <p:txBody>
          <a:bodyPr/>
          <a:lstStyle/>
          <a:p>
            <a:fld id="{EB134BD7-5DD2-432A-8F84-0E05342D6162}" type="slidenum">
              <a:rPr lang="en-US" smtClean="0"/>
              <a:pPr/>
              <a:t>24</a:t>
            </a:fld>
            <a:endParaRPr lang="en-US" dirty="0"/>
          </a:p>
        </p:txBody>
      </p:sp>
    </p:spTree>
    <p:extLst>
      <p:ext uri="{BB962C8B-B14F-4D97-AF65-F5344CB8AC3E}">
        <p14:creationId xmlns:p14="http://schemas.microsoft.com/office/powerpoint/2010/main" val="2099188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924641">
              <a:defRPr/>
            </a:pPr>
            <a:r>
              <a:rPr lang="en-US" sz="1100" u="sng" dirty="0"/>
              <a:t>TALKING POINTS</a:t>
            </a:r>
            <a:r>
              <a:rPr lang="en-US" sz="1100" dirty="0"/>
              <a:t>:</a:t>
            </a:r>
          </a:p>
          <a:p>
            <a:pPr defTabSz="924641">
              <a:defRPr/>
            </a:pPr>
            <a:endParaRPr lang="en-US" sz="1100" dirty="0"/>
          </a:p>
          <a:p>
            <a:pPr lvl="0"/>
            <a:r>
              <a:rPr lang="en-US" sz="1100" dirty="0"/>
              <a:t>This chart looks at how many people age 12 and over used alcohol and other drugs for the first time in 2020: 4.1 million people drank alcohol, 2.8 million used marijuana, and 1.3 million smoked cigarettes for the first time that year.</a:t>
            </a:r>
          </a:p>
          <a:p>
            <a:pPr lvl="0"/>
            <a:endParaRPr lang="en-US" sz="11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Source: </a:t>
            </a:r>
            <a:r>
              <a:rPr lang="en-US" sz="1100" dirty="0"/>
              <a:t>Center for Behavioral Health Statistics and Quality. (2021). </a:t>
            </a:r>
            <a:r>
              <a:rPr lang="en-US" sz="1100" i="1" dirty="0"/>
              <a:t>Results from the 2020 National Survey on Drug Use and Health: Detailed Tables</a:t>
            </a:r>
            <a:r>
              <a:rPr lang="en-US" sz="1100" dirty="0"/>
              <a:t>. Rockville, MD: Substance Abuse and Mental Health Services Administration. Retrieved from </a:t>
            </a:r>
            <a:r>
              <a:rPr lang="en-US" sz="1100" i="1" u="sng" dirty="0">
                <a:solidFill>
                  <a:schemeClr val="tx1"/>
                </a:solidFill>
              </a:rPr>
              <a:t>https://www.samhsa.gov/data/report/2020-nsduh-annual-national-report</a:t>
            </a:r>
            <a:endParaRPr lang="en-US" sz="1100" u="sng" dirty="0">
              <a:cs typeface="Calibri"/>
            </a:endParaRPr>
          </a:p>
          <a:p>
            <a:pPr lvl="0"/>
            <a:endParaRPr lang="en-US" sz="1100" dirty="0">
              <a:cs typeface="Calibri"/>
            </a:endParaRPr>
          </a:p>
        </p:txBody>
      </p:sp>
      <p:sp>
        <p:nvSpPr>
          <p:cNvPr id="4" name="Slide Number Placeholder 3"/>
          <p:cNvSpPr>
            <a:spLocks noGrp="1"/>
          </p:cNvSpPr>
          <p:nvPr>
            <p:ph type="sldNum" sz="quarter" idx="10"/>
          </p:nvPr>
        </p:nvSpPr>
        <p:spPr/>
        <p:txBody>
          <a:bodyPr/>
          <a:lstStyle/>
          <a:p>
            <a:fld id="{47BDD4D8-51E3-41A7-8E1E-2B0FD5C81E29}" type="slidenum">
              <a:rPr lang="en-US" smtClean="0"/>
              <a:t>25</a:t>
            </a:fld>
            <a:endParaRPr lang="en-US" dirty="0"/>
          </a:p>
        </p:txBody>
      </p:sp>
    </p:spTree>
    <p:extLst>
      <p:ext uri="{BB962C8B-B14F-4D97-AF65-F5344CB8AC3E}">
        <p14:creationId xmlns:p14="http://schemas.microsoft.com/office/powerpoint/2010/main" val="3173588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992188"/>
            <a:ext cx="5135563" cy="2889250"/>
          </a:xfrm>
        </p:spPr>
      </p:sp>
      <p:sp>
        <p:nvSpPr>
          <p:cNvPr id="3" name="Notes Placeholder 2"/>
          <p:cNvSpPr>
            <a:spLocks noGrp="1"/>
          </p:cNvSpPr>
          <p:nvPr>
            <p:ph type="body" idx="1"/>
          </p:nvPr>
        </p:nvSpPr>
        <p:spPr>
          <a:xfrm>
            <a:off x="650484" y="4401956"/>
            <a:ext cx="5681980" cy="4494009"/>
          </a:xfrm>
          <a:prstGeom prst="rect">
            <a:avLst/>
          </a:prstGeom>
        </p:spPr>
        <p:txBody>
          <a:bodyPr/>
          <a:lstStyle/>
          <a:p>
            <a:pPr defTabSz="924641">
              <a:defRPr/>
            </a:pPr>
            <a:r>
              <a:rPr lang="en-US" u="sng" dirty="0"/>
              <a:t>TALKING POINTS</a:t>
            </a:r>
            <a:r>
              <a:rPr lang="en-US" dirty="0"/>
              <a:t>:</a:t>
            </a:r>
          </a:p>
          <a:p>
            <a:endParaRPr lang="en-US" dirty="0"/>
          </a:p>
          <a:p>
            <a:r>
              <a:rPr lang="en-US" dirty="0"/>
              <a:t>There are tools to help you have these conversations. “Talk.  They Hear You.”, a national media campaign, provides parents and caregivers tools and resources to have conversations with their kids early and often to prevent underage drinking and other drug use. The campaign is run by the Substance Abuse and Mental Health Services Administration (SAMHSA) and was launched in 2013.</a:t>
            </a:r>
          </a:p>
          <a:p>
            <a:endParaRPr lang="en-US" dirty="0"/>
          </a:p>
          <a:p>
            <a:r>
              <a:rPr lang="en-US" dirty="0"/>
              <a:t>The “Talk.  They Hear You.” campaign goals are to help parents “Get Informed,” “Be Prepared,” and “Take Action.” </a:t>
            </a:r>
          </a:p>
        </p:txBody>
      </p:sp>
      <p:sp>
        <p:nvSpPr>
          <p:cNvPr id="4" name="Slide Number Placeholder 3"/>
          <p:cNvSpPr>
            <a:spLocks noGrp="1"/>
          </p:cNvSpPr>
          <p:nvPr>
            <p:ph type="sldNum" sz="quarter" idx="10"/>
          </p:nvPr>
        </p:nvSpPr>
        <p:spPr/>
        <p:txBody>
          <a:bodyPr/>
          <a:lstStyle/>
          <a:p>
            <a:pPr marL="0" marR="0" lvl="0" indent="0" algn="r" defTabSz="462321" rtl="0" eaLnBrk="1" fontAlgn="auto" latinLnBrk="0" hangingPunct="1">
              <a:lnSpc>
                <a:spcPct val="100000"/>
              </a:lnSpc>
              <a:spcBef>
                <a:spcPts val="0"/>
              </a:spcBef>
              <a:spcAft>
                <a:spcPts val="0"/>
              </a:spcAft>
              <a:buClrTx/>
              <a:buSzTx/>
              <a:buFontTx/>
              <a:buNone/>
              <a:tabLst/>
              <a:defRPr/>
            </a:pPr>
            <a:fld id="{B769300D-1DBC-4AEB-B4E6-A8BF43336E85}" type="slidenum">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321" rtl="0" eaLnBrk="1" fontAlgn="auto" latinLnBrk="0" hangingPunct="1">
                <a:lnSpc>
                  <a:spcPct val="100000"/>
                </a:lnSpc>
                <a:spcBef>
                  <a:spcPts val="0"/>
                </a:spcBef>
                <a:spcAft>
                  <a:spcPts val="0"/>
                </a:spcAft>
                <a:buClrTx/>
                <a:buSzTx/>
                <a:buFontTx/>
                <a:buNone/>
                <a:tabLst/>
                <a:defRPr/>
              </a:pPr>
              <a:t>26</a:t>
            </a:fld>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71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735013" y="1173163"/>
            <a:ext cx="5632450" cy="3168650"/>
          </a:xfrm>
          <a:noFill/>
          <a:ln>
            <a:solidFill>
              <a:srgbClr val="000000"/>
            </a:solidFill>
            <a:miter lim="800000"/>
            <a:headEnd/>
            <a:tailEnd/>
          </a:ln>
        </p:spPr>
      </p:sp>
      <p:sp>
        <p:nvSpPr>
          <p:cNvPr id="35843" name="Notes Placeholder 2"/>
          <p:cNvSpPr>
            <a:spLocks noGrp="1"/>
          </p:cNvSpPr>
          <p:nvPr>
            <p:ph type="body" idx="1"/>
          </p:nvPr>
        </p:nvSpPr>
        <p:spPr>
          <a:xfrm>
            <a:off x="299911" y="4139411"/>
            <a:ext cx="6291854" cy="4785409"/>
          </a:xfrm>
          <a:noFill/>
          <a:ln/>
        </p:spPr>
        <p:txBody>
          <a:bodyPr/>
          <a:lstStyle/>
          <a:p>
            <a:pPr defTabSz="924641">
              <a:defRPr/>
            </a:pPr>
            <a:endParaRPr lang="en-US" u="sng" dirty="0"/>
          </a:p>
          <a:p>
            <a:pPr defTabSz="924641">
              <a:defRPr/>
            </a:pPr>
            <a:endParaRPr lang="en-US" u="sng" dirty="0"/>
          </a:p>
          <a:p>
            <a:pPr defTabSz="924641">
              <a:defRPr/>
            </a:pPr>
            <a:r>
              <a:rPr lang="en-US" u="sng" dirty="0"/>
              <a:t>TALKING POINTS</a:t>
            </a:r>
            <a:r>
              <a:rPr lang="en-US" dirty="0"/>
              <a:t>:</a:t>
            </a:r>
          </a:p>
          <a:p>
            <a:endParaRPr lang="en-US" dirty="0"/>
          </a:p>
          <a:p>
            <a:r>
              <a:rPr lang="en-US" dirty="0"/>
              <a:t>The three primary objectives for parents are to:</a:t>
            </a:r>
          </a:p>
          <a:p>
            <a:pPr marL="462321" indent="-231160">
              <a:buFont typeface="Arial" panose="020B0604020202020204" pitchFamily="34" charset="0"/>
              <a:buChar char="•"/>
            </a:pPr>
            <a:r>
              <a:rPr lang="en-US" dirty="0"/>
              <a:t>“Get Informed”   </a:t>
            </a:r>
          </a:p>
          <a:p>
            <a:pPr marL="462321" indent="-231160">
              <a:buFont typeface="Arial" panose="020B0604020202020204" pitchFamily="34" charset="0"/>
              <a:buChar char="•"/>
            </a:pPr>
            <a:r>
              <a:rPr lang="en-US" dirty="0"/>
              <a:t>“Be Prepared”  </a:t>
            </a:r>
          </a:p>
          <a:p>
            <a:pPr marL="462321" indent="-231160">
              <a:buFont typeface="Arial" panose="020B0604020202020204" pitchFamily="34" charset="0"/>
              <a:buChar char="•"/>
            </a:pPr>
            <a:r>
              <a:rPr lang="en-US" dirty="0"/>
              <a:t>“Take Action”</a:t>
            </a:r>
            <a:r>
              <a:rPr lang="en-US" sz="1100" dirty="0"/>
              <a:t> </a:t>
            </a:r>
            <a:endParaRPr lang="en-US" sz="1100" dirty="0">
              <a:latin typeface="Arial" panose="020B0604020202020204" pitchFamily="34" charset="0"/>
              <a:cs typeface="Arial" panose="020B0604020202020204" pitchFamily="34" charset="0"/>
            </a:endParaRPr>
          </a:p>
          <a:p>
            <a:pPr marL="64165" lvl="1">
              <a:lnSpc>
                <a:spcPct val="80000"/>
              </a:lnSpc>
            </a:pPr>
            <a:endParaRPr lang="en-US" sz="1100" dirty="0"/>
          </a:p>
        </p:txBody>
      </p:sp>
      <p:sp>
        <p:nvSpPr>
          <p:cNvPr id="35844" name="Slide Number Placeholder 3"/>
          <p:cNvSpPr>
            <a:spLocks noGrp="1"/>
          </p:cNvSpPr>
          <p:nvPr>
            <p:ph type="sldNum" sz="quarter" idx="5"/>
          </p:nvPr>
        </p:nvSpPr>
        <p:spPr>
          <a:noFill/>
        </p:spPr>
        <p:txBody>
          <a:bodyPr/>
          <a:lstStyle/>
          <a:p>
            <a:pPr marL="0" marR="0" lvl="0" indent="0" algn="r" defTabSz="906122" rtl="0" eaLnBrk="1" fontAlgn="auto" latinLnBrk="0" hangingPunct="1">
              <a:lnSpc>
                <a:spcPct val="100000"/>
              </a:lnSpc>
              <a:spcBef>
                <a:spcPts val="0"/>
              </a:spcBef>
              <a:spcAft>
                <a:spcPts val="0"/>
              </a:spcAft>
              <a:buClrTx/>
              <a:buSzTx/>
              <a:buFontTx/>
              <a:buNone/>
              <a:tabLst/>
              <a:defRPr/>
            </a:pPr>
            <a:fld id="{6AFB3528-81E1-48D7-A259-19C19DCB9CBF}"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0612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26062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924641">
              <a:lnSpc>
                <a:spcPct val="107000"/>
              </a:lnSpc>
              <a:defRPr/>
            </a:pPr>
            <a:r>
              <a:rPr lang="en-US" sz="1100" u="sng" dirty="0">
                <a:latin typeface="+mn-lt"/>
              </a:rPr>
              <a:t>TALKING POINTS</a:t>
            </a:r>
            <a:r>
              <a:rPr lang="en-US" sz="1100" dirty="0">
                <a:latin typeface="+mn-lt"/>
              </a:rPr>
              <a:t>:</a:t>
            </a:r>
          </a:p>
          <a:p>
            <a:pPr>
              <a:lnSpc>
                <a:spcPct val="107000"/>
              </a:lnSpc>
            </a:pPr>
            <a:endParaRPr lang="en-US" sz="1100" dirty="0">
              <a:latin typeface="+mn-lt"/>
              <a:ea typeface="Times New Roman"/>
              <a:cs typeface="Times New Roman"/>
            </a:endParaRPr>
          </a:p>
          <a:p>
            <a:r>
              <a:rPr lang="en-US" sz="1100" dirty="0">
                <a:latin typeface="+mn-lt"/>
              </a:rPr>
              <a:t>The “Talk.  They Hear You.” campaign products include TV, radio, and print public service announcements (PSAs); a campaign website (</a:t>
            </a:r>
            <a:r>
              <a:rPr lang="en-US" sz="1100" i="1" u="sng" dirty="0">
                <a:solidFill>
                  <a:srgbClr val="0563C1"/>
                </a:solidFill>
                <a:latin typeface="+mn-lt"/>
                <a:hlinkClick r:id="rId3">
                  <a:extLst>
                    <a:ext uri="{A12FA001-AC4F-418D-AE19-62706E023703}">
                      <ahyp:hlinkClr xmlns:ahyp="http://schemas.microsoft.com/office/drawing/2018/hyperlinkcolor" val="tx"/>
                    </a:ext>
                  </a:extLst>
                </a:hlinkClick>
              </a:rPr>
              <a:t>www</a:t>
            </a:r>
            <a:r>
              <a:rPr lang="en-US" sz="1100" i="1" u="sng" dirty="0">
                <a:solidFill>
                  <a:schemeClr val="tx1"/>
                </a:solidFill>
                <a:latin typeface="+mn-lt"/>
                <a:hlinkClick r:id="rId3">
                  <a:extLst>
                    <a:ext uri="{A12FA001-AC4F-418D-AE19-62706E023703}">
                      <ahyp:hlinkClr xmlns:ahyp="http://schemas.microsoft.com/office/drawing/2018/hyperlinkcolor" val="tx"/>
                    </a:ext>
                  </a:extLst>
                </a:hlinkClick>
              </a:rPr>
              <a:t>.</a:t>
            </a:r>
            <a:r>
              <a:rPr lang="en-US" sz="1100" i="1" u="sng" dirty="0">
                <a:solidFill>
                  <a:schemeClr val="tx1"/>
                </a:solidFill>
                <a:latin typeface="+mn-lt"/>
              </a:rPr>
              <a:t>talktheyhearyou.samhsa.gov</a:t>
            </a:r>
            <a:r>
              <a:rPr lang="en-US" sz="1100" i="0" u="none" dirty="0">
                <a:solidFill>
                  <a:schemeClr val="tx1"/>
                </a:solidFill>
                <a:latin typeface="+mn-lt"/>
              </a:rPr>
              <a:t>); </a:t>
            </a:r>
            <a:r>
              <a:rPr lang="en-US" sz="1100" dirty="0">
                <a:latin typeface="+mn-lt"/>
              </a:rPr>
              <a:t>fact sheets; brochures and infographics; posters; postcards; and a mobile application. These materials show parents using everyday opportunities to talk with their children about alcohol and other drugs and include tools to help parents start these conversations with their own children.</a:t>
            </a:r>
          </a:p>
          <a:p>
            <a:r>
              <a:rPr lang="en-US" sz="1100" dirty="0">
                <a:latin typeface="+mn-lt"/>
              </a:rPr>
              <a:t> </a:t>
            </a:r>
            <a:endParaRPr lang="en-US" sz="1100" dirty="0">
              <a:latin typeface="+mn-lt"/>
              <a:ea typeface="Times New Roman"/>
              <a:cs typeface="Times New Roman"/>
            </a:endParaRPr>
          </a:p>
          <a:p>
            <a:pPr>
              <a:lnSpc>
                <a:spcPct val="107000"/>
              </a:lnSpc>
            </a:pPr>
            <a:r>
              <a:rPr lang="en-US" sz="1100" dirty="0">
                <a:latin typeface="+mn-lt"/>
                <a:ea typeface="Times New Roman"/>
                <a:cs typeface="Times New Roman"/>
              </a:rPr>
              <a:t>Resources include:</a:t>
            </a:r>
          </a:p>
          <a:p>
            <a:pPr marL="462321" indent="-231160">
              <a:buFont typeface="+mj-lt"/>
              <a:buAutoNum type="arabicPeriod"/>
            </a:pPr>
            <a:r>
              <a:rPr lang="en-US" sz="1100" dirty="0">
                <a:latin typeface="+mn-lt"/>
                <a:ea typeface="Times New Roman"/>
                <a:cs typeface="Times New Roman"/>
              </a:rPr>
              <a:t>Fact sheets on topics like “how to tell if your child is drinking” and “answering the tough questions.”</a:t>
            </a:r>
          </a:p>
          <a:p>
            <a:pPr marL="462321" indent="-231160">
              <a:buFont typeface="+mj-lt"/>
              <a:buAutoNum type="arabicPeriod"/>
            </a:pPr>
            <a:r>
              <a:rPr lang="en-US" sz="1100" dirty="0">
                <a:latin typeface="+mn-lt"/>
                <a:ea typeface="Times New Roman"/>
                <a:cs typeface="Times New Roman"/>
              </a:rPr>
              <a:t>Brochures and infographics with in-depth information on </a:t>
            </a:r>
            <a:r>
              <a:rPr lang="en-US" sz="1100" dirty="0">
                <a:latin typeface="+mn-lt"/>
              </a:rPr>
              <a:t>alcohol and other drugs, like marijuana and opioids</a:t>
            </a:r>
            <a:r>
              <a:rPr lang="en-US" sz="1100" dirty="0">
                <a:latin typeface="+mn-lt"/>
                <a:cs typeface="Times New Roman"/>
              </a:rPr>
              <a:t>.</a:t>
            </a:r>
            <a:endParaRPr lang="en-US" sz="1100" dirty="0">
              <a:latin typeface="+mn-lt"/>
              <a:ea typeface="Times New Roman"/>
              <a:cs typeface="Times New Roman"/>
            </a:endParaRPr>
          </a:p>
          <a:p>
            <a:pPr marL="462321" indent="-231160">
              <a:buFont typeface="+mj-lt"/>
              <a:buAutoNum type="arabicPeriod"/>
            </a:pPr>
            <a:r>
              <a:rPr lang="en-US" sz="1100" dirty="0">
                <a:latin typeface="+mn-lt"/>
                <a:ea typeface="Times New Roman"/>
                <a:cs typeface="Times New Roman"/>
              </a:rPr>
              <a:t>More print, TV, and radio PSAs that show everyday opportunities to talk with children about alcohol and other drugs.</a:t>
            </a:r>
          </a:p>
          <a:p>
            <a:pPr marL="462321" indent="-231160">
              <a:buFont typeface="+mj-lt"/>
              <a:buAutoNum type="arabicPeriod"/>
            </a:pPr>
            <a:endParaRPr lang="en-US" sz="1100" dirty="0">
              <a:latin typeface="+mn-lt"/>
              <a:ea typeface="Times New Roman"/>
              <a:cs typeface="Times New Roman"/>
            </a:endParaRPr>
          </a:p>
          <a:p>
            <a:pPr defTabSz="924641">
              <a:defRPr/>
            </a:pPr>
            <a:r>
              <a:rPr lang="en-US" sz="1100" dirty="0">
                <a:latin typeface="+mn-lt"/>
              </a:rPr>
              <a:t>All campaign materials, including the PSAs, are housed on the campaign website and SAMHSA Store. Note that we’ve expanded the campaign to include other substances besides alcohol, and we are exploring options to update our website URL to reflect this change.</a:t>
            </a:r>
          </a:p>
          <a:p>
            <a:pPr marL="462321" indent="-231160">
              <a:buFont typeface="+mj-lt"/>
              <a:buAutoNum type="arabicPeriod"/>
            </a:pPr>
            <a:endParaRPr lang="en-US" sz="1100" dirty="0">
              <a:latin typeface="Times New Roman"/>
              <a:ea typeface="Times New Roman"/>
              <a:cs typeface="Times New Roman"/>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164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808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adolescents aged 12 to 17 in </a:t>
            </a:r>
            <a:r>
              <a:rPr lang="en-US" b="1" dirty="0"/>
              <a:t>2020,</a:t>
            </a:r>
            <a:r>
              <a:rPr lang="en-US" dirty="0"/>
              <a:t> </a:t>
            </a:r>
            <a:r>
              <a:rPr lang="en-US" b="1" dirty="0"/>
              <a:t>17.0 percent </a:t>
            </a:r>
            <a:r>
              <a:rPr lang="en-US" dirty="0"/>
              <a:t>(or 4.1 million people) had a past year </a:t>
            </a:r>
            <a:r>
              <a:rPr lang="en-US" b="1" dirty="0"/>
              <a:t>MDE. </a:t>
            </a:r>
            <a:r>
              <a:rPr lang="en-US" dirty="0"/>
              <a:t>An estimated </a:t>
            </a:r>
            <a:r>
              <a:rPr lang="en-US" b="1" dirty="0"/>
              <a:t>12.0 percent </a:t>
            </a:r>
            <a:r>
              <a:rPr lang="en-US" dirty="0"/>
              <a:t>of adolescents (or 2.9 million people) in 2020 had a past year </a:t>
            </a:r>
            <a:r>
              <a:rPr lang="en-US" b="1" dirty="0"/>
              <a:t>MDE with severe impairment.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protect the safety of field staff and survey participants  during the COVID-19 pandemic, SAMHSA decided to suspend in-person NSDUH data collection on March 16, 2020. With administrative approval, a small-scale data collection effort was conducted from July 16 to 22, 2020, to assess the feasibility of safely resuming in-person data collection. The small-scale data collection effort was conducted in selected counties of two states where data collection was deemed safe based on state- and county-level COVID-19 metrics collected by Johns Hopkins University. For the remainder of 2020, however, it became clear that conventional in-person data collection would be severely limited due to the COVID-19 pandemic. To reduce the impact on NSDUH data collection due to the COVID-19 pandemic, SAMHSA approved the addition of web-based data collection on September 11, 2020. In Quarter 4 of 2020 (i.e., October to December), web-based screening and interviewing became the primary forms of NSDUH data collection. Conventional in-person data collection was carried out wherever it was considered safe to do so based on county- and state-level COVID-19 metrics. </a:t>
            </a:r>
          </a:p>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068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lvl="0"/>
            <a:r>
              <a:rPr lang="en-US" sz="1200" u="sng" dirty="0"/>
              <a:t>PRESENTER’S NOTE</a:t>
            </a:r>
            <a:r>
              <a:rPr lang="en-US" sz="1200" dirty="0"/>
              <a:t>:</a:t>
            </a:r>
          </a:p>
          <a:p>
            <a:pPr lvl="0"/>
            <a:endParaRPr lang="en-US" sz="1200" dirty="0"/>
          </a:p>
          <a:p>
            <a:pPr lvl="0"/>
            <a:r>
              <a:rPr lang="en-US" sz="1200" dirty="0"/>
              <a:t>Click through all five goals, giving participants time to absorb them one at a time, but remind them that you’ll be covering each in more detail.</a:t>
            </a:r>
          </a:p>
          <a:p>
            <a:pPr lvl="0"/>
            <a:endParaRPr lang="en-US" sz="1200" dirty="0"/>
          </a:p>
          <a:p>
            <a:pPr lvl="0"/>
            <a:r>
              <a:rPr lang="en-US" sz="1200" u="sng" dirty="0"/>
              <a:t>TALKING POINTS</a:t>
            </a:r>
            <a:r>
              <a:rPr lang="en-US" sz="1200" dirty="0"/>
              <a:t>:</a:t>
            </a:r>
          </a:p>
          <a:p>
            <a:pPr lvl="0"/>
            <a:endParaRPr lang="en-US" sz="1200" dirty="0"/>
          </a:p>
          <a:p>
            <a:pPr lvl="0"/>
            <a:r>
              <a:rPr lang="en-US" sz="1200" dirty="0"/>
              <a:t>Research suggests that one of the most important factors in healthy child development is a strong, open relationship with a parent. It is important to start talking with your children about alcohol and other drugs before they are exposed to them—as early as 9 years old.</a:t>
            </a:r>
          </a:p>
          <a:p>
            <a:pPr lvl="0"/>
            <a:endParaRPr lang="en-US" sz="1200" dirty="0"/>
          </a:p>
          <a:p>
            <a:pPr lvl="0"/>
            <a:r>
              <a:rPr lang="en-US" sz="1200" dirty="0"/>
              <a:t>Use these five conversation goals to help get you started, but remember to keep it low key. Don’t worry, you don’t have to get everything across in one talk! Plan to check in often with quick chats and keep the lines of communication open.</a:t>
            </a:r>
          </a:p>
        </p:txBody>
      </p:sp>
      <p:sp>
        <p:nvSpPr>
          <p:cNvPr id="4" name="Slide Number Placeholder 3"/>
          <p:cNvSpPr>
            <a:spLocks noGrp="1"/>
          </p:cNvSpPr>
          <p:nvPr>
            <p:ph type="sldNum" sz="quarter" idx="10"/>
          </p:nvPr>
        </p:nvSpPr>
        <p:spPr/>
        <p:txBody>
          <a:bodyPr/>
          <a:lstStyle/>
          <a:p>
            <a:fld id="{47BDD4D8-51E3-41A7-8E1E-2B0FD5C81E29}" type="slidenum">
              <a:rPr lang="en-US" smtClean="0"/>
              <a:t>30</a:t>
            </a:fld>
            <a:endParaRPr lang="en-US" dirty="0"/>
          </a:p>
        </p:txBody>
      </p:sp>
    </p:spTree>
    <p:extLst>
      <p:ext uri="{BB962C8B-B14F-4D97-AF65-F5344CB8AC3E}">
        <p14:creationId xmlns:p14="http://schemas.microsoft.com/office/powerpoint/2010/main" val="348779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To further illustrate this influence, we include one of our latest public service announcements, “Choices” which was released this fall.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rgbClr val="C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C00000"/>
                </a:solidFill>
                <a:effectLst/>
                <a:highlight>
                  <a:srgbClr val="FFFF00"/>
                </a:highlight>
                <a:latin typeface="+mn-lt"/>
                <a:ea typeface="+mn-ea"/>
                <a:cs typeface="+mn-cs"/>
              </a:rPr>
              <a:t>[PLAY PSA]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2100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Second, “Talk.  They Hear You.” recently launched its first podcast: “What Parents Are Saying – Prevention Wisdom, Authenticity, and Empowerment.” This new podcast provides a platform for parents and caregivers to get informed, be prepared, and take action by having open and honest conversations with their kids about substance use and mental health. Hosted by Debbie Berndt, Director of Parent Movement 2.0, the podcast will feature discussions with parents, caregivers, and nationally recognized experts lending their unique perspectives and experiences on how to navigate conversations around these important topics.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 find it on many podcast hosting sites and applications as well as on our website! </a:t>
            </a:r>
            <a:r>
              <a:rPr lang="en-US" sz="1200">
                <a:hlinkClick r:id="rId3"/>
              </a:rPr>
              <a:t>https://www.samhsa.gov/talk-they-hear-you/podcast</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sz="1200" b="0">
                <a:latin typeface="+mn-lt"/>
              </a:rPr>
              <a:t>Third, “Talk.  They Hear You.” just launched its “Parents’ Night Out.” These new educational sessions aim to inform parents and caregivers about the realities of underage drinking and other drug use, prepare them to talk with their kids about these issues, and motivate them to start these important conversations.</a:t>
            </a:r>
          </a:p>
          <a:p>
            <a:endParaRPr lang="en-US" sz="1200" b="0">
              <a:latin typeface="+mn-lt"/>
            </a:endParaRPr>
          </a:p>
          <a:p>
            <a:r>
              <a:rPr lang="en-US" sz="1200" b="0">
                <a:latin typeface="+mn-lt"/>
              </a:rPr>
              <a:t>The “Parents’ Night Out” materials are intended to be used for community implementation of interactive, facilitator-led sessions that can be held either virtually or in person. Comprehensive toolkits are available for download and include all materials needed to implement either a single one hour-long “Parents’ Night Out” session or a series of three one hour-long program sessions. The “Parents’ Night Out” toolkits contain everything you need to plan, prepare, and host an event(s) in your community.</a:t>
            </a:r>
          </a:p>
          <a:p>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mn-lt"/>
              </a:rPr>
              <a:t>“Parents’ Night Out” was created with feedback from the “Talk.  They Hear You.” campaign’s community partners and refined through feedback from pilot presentations that occurred in early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9924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984250"/>
            <a:ext cx="5089525" cy="2863850"/>
          </a:xfrm>
        </p:spPr>
      </p:sp>
      <p:sp>
        <p:nvSpPr>
          <p:cNvPr id="3" name="Notes Placeholder 2"/>
          <p:cNvSpPr>
            <a:spLocks noGrp="1"/>
          </p:cNvSpPr>
          <p:nvPr>
            <p:ph type="body" idx="1"/>
          </p:nvPr>
        </p:nvSpPr>
        <p:spPr/>
        <p:txBody>
          <a:bodyPr/>
          <a:lstStyle/>
          <a:p>
            <a:pPr marL="320032" indent="-320032">
              <a:spcBef>
                <a:spcPts val="600"/>
              </a:spcBef>
            </a:pPr>
            <a:r>
              <a:rPr lang="en-US" sz="1000" b="1" u="sng" dirty="0"/>
              <a:t>Parents or guardians</a:t>
            </a:r>
            <a:r>
              <a:rPr lang="en-US" sz="1000" dirty="0"/>
              <a:t> who have experienced the “Talk.  They Hear You.” mobile app and want to screen their child for substance use problems or learn more about screening.</a:t>
            </a:r>
          </a:p>
          <a:p>
            <a:pPr marL="320032" indent="-320032">
              <a:spcBef>
                <a:spcPts val="600"/>
              </a:spcBef>
            </a:pPr>
            <a:r>
              <a:rPr lang="en-US" sz="1000" b="1" u="sng" dirty="0"/>
              <a:t>Service providers</a:t>
            </a:r>
            <a:r>
              <a:rPr lang="en-US" sz="1000" dirty="0"/>
              <a:t> who work with youth (such as School Assistance Providers) who want to use the screener with their population.</a:t>
            </a:r>
          </a:p>
          <a:p>
            <a:pPr marL="320032" indent="-320032">
              <a:spcBef>
                <a:spcPts val="600"/>
              </a:spcBef>
            </a:pPr>
            <a:r>
              <a:rPr lang="en-US" sz="1000" b="1" u="sng" dirty="0"/>
              <a:t>Members of the public</a:t>
            </a:r>
            <a:r>
              <a:rPr lang="en-US" sz="1000" dirty="0"/>
              <a:t> who navigate to the S4S website and want to learn more about screening or complete a screening for themselves.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808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8050" y="984250"/>
            <a:ext cx="5089525" cy="2863850"/>
          </a:xfrm>
        </p:spPr>
      </p:sp>
      <p:sp>
        <p:nvSpPr>
          <p:cNvPr id="3" name="Notes Placeholder 2"/>
          <p:cNvSpPr>
            <a:spLocks noGrp="1"/>
          </p:cNvSpPr>
          <p:nvPr>
            <p:ph type="body" idx="1"/>
          </p:nvPr>
        </p:nvSpPr>
        <p:spPr/>
        <p:txBody>
          <a:bodyPr/>
          <a:lstStyle/>
          <a:p>
            <a:pPr marL="320032" indent="-320032">
              <a:spcBef>
                <a:spcPts val="600"/>
              </a:spcBef>
              <a:buFont typeface="Arial" panose="020B0604020202020204" pitchFamily="34" charset="0"/>
              <a:buChar char="•"/>
            </a:pPr>
            <a:r>
              <a:rPr lang="en-US" sz="1000" dirty="0"/>
              <a:t>S4S is a web-based cloud application that will provide users with a self-screening and referral management service.</a:t>
            </a:r>
          </a:p>
          <a:p>
            <a:pPr marL="320032" indent="-320032">
              <a:spcBef>
                <a:spcPts val="600"/>
              </a:spcBef>
              <a:buFont typeface="Arial" panose="020B0604020202020204" pitchFamily="34" charset="0"/>
              <a:buChar char="•"/>
            </a:pPr>
            <a:r>
              <a:rPr lang="en-US" sz="1000" dirty="0"/>
              <a:t>S4S will allow users to answer questions about their feelings and behaviors related to wellness, family, health, mental health, and substance use and then receive immediate results and assistance to support self-referral.</a:t>
            </a:r>
          </a:p>
          <a:p>
            <a:pPr marL="320032" indent="-320032">
              <a:spcBef>
                <a:spcPts val="600"/>
              </a:spcBef>
              <a:buFont typeface="Arial" panose="020B0604020202020204" pitchFamily="34" charset="0"/>
              <a:buChar char="•"/>
            </a:pPr>
            <a:r>
              <a:rPr lang="en-US" sz="1000" dirty="0"/>
              <a:t>S4S is a web-based cloud application that will provide users with a self-screening and referral management service.</a:t>
            </a:r>
          </a:p>
          <a:p>
            <a:pPr marL="320032" indent="-320032">
              <a:spcBef>
                <a:spcPts val="600"/>
              </a:spcBef>
              <a:buFont typeface="Arial" panose="020B0604020202020204" pitchFamily="34" charset="0"/>
              <a:buChar char="•"/>
            </a:pPr>
            <a:r>
              <a:rPr lang="en-US" sz="1000" dirty="0"/>
              <a:t>S4S will allow users to answer questions about their feelings and behaviors related to wellness, family, health, mental health, and substance use and then receive immediate results and assistance to support self-referral.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73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They Hear You.” has recently been focusing on ways to make it easier for parents and caregivers, schools and educators, and community partners to take prevention digital.</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First, “Talk.  They Hear You.” released the next iteration of its campaign mobile app. This app helps parents and caregivers learn how to turn everyday situations into opportunities to talk with their children about alcohol and other drugs. It also helps them gain the necessary skills, confidence, and knowledge to start and continue these important conversations as their kids get older by providing a safe and accessible medium to practice. The new mobile app’s content management system enables the campaign to promote featured campaign products for parents and caregivers, educators, and communities; make them available for download; and enable users to share these materials via their social media networks. It also enables the campaign to send push notifications to users to promote key campaign messaging and materials more frequently and strategically. The new mobile app replaces the previous version and is available to download for free on Android, iOS and Windows devices right now.</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9764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79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NSDUH Data; 2020 Report:</a:t>
            </a:r>
          </a:p>
          <a:p>
            <a:endParaRPr lang="en-US" dirty="0"/>
          </a:p>
          <a:p>
            <a:r>
              <a:rPr lang="en-US" dirty="0"/>
              <a:t>Among adolescents aged 12 to 17 in 2020, 12.0 percent </a:t>
            </a:r>
            <a:r>
              <a:rPr lang="en-US" b="1" dirty="0"/>
              <a:t>(or 3.0 million people) </a:t>
            </a:r>
            <a:r>
              <a:rPr lang="en-US" dirty="0"/>
              <a:t>had serious thoughts of suicide, 5.3 percent </a:t>
            </a:r>
            <a:r>
              <a:rPr lang="en-US" b="1" dirty="0"/>
              <a:t>(or 1.3 million people) </a:t>
            </a:r>
            <a:r>
              <a:rPr lang="en-US" dirty="0"/>
              <a:t>made a suicide plan, and 2.5 percent </a:t>
            </a:r>
            <a:r>
              <a:rPr lang="en-US" b="1" dirty="0"/>
              <a:t>(or 629,000 people)</a:t>
            </a:r>
            <a:r>
              <a:rPr lang="en-US" dirty="0"/>
              <a:t> attempted suicide in the past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protect the safety of field staff and survey participants  during the COVID-19 pandemic, SAMHSA decided to suspend in-person NSDUH data collection on March 16, 2020. With administrative approval, a small-scale data collection effort was conducted from July 16 to 22, 2020, to assess the feasibility of safely resuming in-person data collection. The small-scale data collection effort was conducted in selected counties of two states where data collection was deemed safe based on state- and county-level COVID-19 metrics collected by Johns Hopkins University. For the remainder of 2020, however, it became clear that conventional in-person data collection would be severely limited due to the COVID-19 pandemic. To reduce the impact on NSDUH data collection due to the COVID-19 pandemic, SAMHSA approved the addition of web-based data collection on September 11, 2020. In Quarter 4 of 2020 (i.e., October to December), web-based screening and interviewing became the primary forms of NSDUH data collection. Conventional in-person data collection was carried out wherever it was considered safe to do so based on county- and state-level COVID-19 metrics.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503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reported by the U.S. Surgeon General:</a:t>
            </a:r>
          </a:p>
          <a:p>
            <a:pPr marL="285750" indent="-285750">
              <a:buFont typeface="Arial" panose="020B0604020202020204" pitchFamily="34" charset="0"/>
              <a:buChar char="•"/>
            </a:pPr>
            <a:r>
              <a:rPr lang="en-US" sz="1200" dirty="0"/>
              <a:t>2009-2019, the proportion of high school students reporting persistent feelings of sadness or hopelessness increased by 40%;</a:t>
            </a:r>
          </a:p>
          <a:p>
            <a:pPr marL="285750" indent="-285750">
              <a:buFont typeface="Arial" panose="020B0604020202020204" pitchFamily="34" charset="0"/>
              <a:buChar char="•"/>
            </a:pPr>
            <a:r>
              <a:rPr lang="en-US" sz="1200" dirty="0"/>
              <a:t>Seriously considering attempting suicide increased by 36%</a:t>
            </a:r>
          </a:p>
          <a:p>
            <a:pPr marL="285750" indent="-285750">
              <a:buFont typeface="Arial" panose="020B0604020202020204" pitchFamily="34" charset="0"/>
              <a:buChar char="•"/>
            </a:pPr>
            <a:r>
              <a:rPr lang="en-US" sz="1200" dirty="0"/>
              <a:t>Creating a suicide plan increased by 44%.</a:t>
            </a:r>
          </a:p>
          <a:p>
            <a:pPr marL="285750" indent="-285750">
              <a:buFont typeface="Arial" panose="020B0604020202020204" pitchFamily="34" charset="0"/>
              <a:buChar char="•"/>
            </a:pPr>
            <a:r>
              <a:rPr lang="en-US" sz="1200" dirty="0"/>
              <a:t>2011-2015, youth psychiatric visits to emergency departments for depression, anxiety, and behavioral challenges increased by 28%.</a:t>
            </a:r>
          </a:p>
          <a:p>
            <a:pPr marL="285750" indent="-285750">
              <a:buFont typeface="Arial" panose="020B0604020202020204" pitchFamily="34" charset="0"/>
              <a:buChar char="•"/>
            </a:pPr>
            <a:r>
              <a:rPr lang="en-US" sz="1200" dirty="0"/>
              <a:t>2007-2018, suicide rates among youth ages 10-24 in the US increased by 57%</a:t>
            </a:r>
          </a:p>
          <a:p>
            <a:pPr marL="285750" indent="-285750">
              <a:buFont typeface="Arial" panose="020B0604020202020204" pitchFamily="34" charset="0"/>
              <a:buChar char="•"/>
            </a:pPr>
            <a:r>
              <a:rPr lang="en-US" sz="1200" dirty="0"/>
              <a:t>Early estimates from the National Center for Health Statistics suggest there were tragically more than 6,600 deaths by suicide among the 10-24 age group in 2020</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028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565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144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EBAF4-6631-432C-983A-58CA6AC87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001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2571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image" Target="../media/image9.jp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image" Target="../media/image9.jp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5653961"/>
            <a:ext cx="12192000" cy="1071726"/>
          </a:xfrm>
          <a:prstGeom prst="rect">
            <a:avLst/>
          </a:prstGeom>
          <a:solidFill>
            <a:srgbClr val="A4A7AA">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414792" y="0"/>
            <a:ext cx="11777208" cy="5500678"/>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0"/>
            <a:ext cx="414792" cy="5500678"/>
          </a:xfrm>
          <a:prstGeom prst="rect">
            <a:avLst/>
          </a:prstGeom>
          <a:solidFill>
            <a:srgbClr val="CF3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2434894" y="2607563"/>
            <a:ext cx="9757105" cy="2600047"/>
          </a:xfrm>
          <a:prstGeom prst="rect">
            <a:avLst/>
          </a:pr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p:nvPr>
        </p:nvSpPr>
        <p:spPr>
          <a:xfrm>
            <a:off x="1710939" y="157888"/>
            <a:ext cx="10235443" cy="552282"/>
          </a:xfrm>
          <a:prstGeom prst="rect">
            <a:avLst/>
          </a:prstGeom>
        </p:spPr>
        <p:txBody>
          <a:bodyPr>
            <a:normAutofit/>
          </a:bodyPr>
          <a:lstStyle>
            <a:lvl1pPr algn="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3295AC9F-E362-4AF5-88B1-9D5E086D0177}"/>
              </a:ext>
            </a:extLst>
          </p:cNvPr>
          <p:cNvSpPr>
            <a:spLocks noGrp="1"/>
          </p:cNvSpPr>
          <p:nvPr>
            <p:ph type="body" sz="quarter" idx="10" hasCustomPrompt="1"/>
          </p:nvPr>
        </p:nvSpPr>
        <p:spPr>
          <a:xfrm>
            <a:off x="414138" y="5769643"/>
            <a:ext cx="3788833" cy="825500"/>
          </a:xfrm>
        </p:spPr>
        <p:txBody>
          <a:bodyPr anchor="ctr">
            <a:normAutofit/>
          </a:bodyPr>
          <a:lstStyle>
            <a:lvl1pPr marL="0" indent="0">
              <a:buNone/>
              <a:defRPr sz="1800"/>
            </a:lvl1pPr>
          </a:lstStyle>
          <a:p>
            <a:pPr lvl="0"/>
            <a:r>
              <a:rPr lang="en-US" dirty="0"/>
              <a:t>Location of Presentation Date</a:t>
            </a:r>
          </a:p>
        </p:txBody>
      </p:sp>
      <p:sp>
        <p:nvSpPr>
          <p:cNvPr id="17" name="Subtitle 2">
            <a:extLst>
              <a:ext uri="{FF2B5EF4-FFF2-40B4-BE49-F238E27FC236}">
                <a16:creationId xmlns:a16="http://schemas.microsoft.com/office/drawing/2014/main" id="{EC75B8A7-8EEA-4F38-A82A-DBDE34A739E9}"/>
              </a:ext>
            </a:extLst>
          </p:cNvPr>
          <p:cNvSpPr>
            <a:spLocks noGrp="1"/>
          </p:cNvSpPr>
          <p:nvPr>
            <p:ph type="subTitle" idx="1"/>
          </p:nvPr>
        </p:nvSpPr>
        <p:spPr>
          <a:xfrm>
            <a:off x="2434895" y="2607562"/>
            <a:ext cx="9511485" cy="2600046"/>
          </a:xfrm>
        </p:spPr>
        <p:txBody>
          <a:bodyPr anchor="ctr">
            <a:normAutofit/>
          </a:bodyPr>
          <a:lstStyle>
            <a:lvl1pPr marL="0" indent="0" algn="r">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grpSp>
        <p:nvGrpSpPr>
          <p:cNvPr id="14" name="Group 13"/>
          <p:cNvGrpSpPr/>
          <p:nvPr userDrawn="1"/>
        </p:nvGrpSpPr>
        <p:grpSpPr>
          <a:xfrm>
            <a:off x="7989031" y="5724578"/>
            <a:ext cx="3957349" cy="915633"/>
            <a:chOff x="5991773" y="5731961"/>
            <a:chExt cx="2968012" cy="915633"/>
          </a:xfrm>
        </p:grpSpPr>
        <p:pic>
          <p:nvPicPr>
            <p:cNvPr id="12" name="Picture 11"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6600" y="5891367"/>
              <a:ext cx="1873185" cy="666470"/>
            </a:xfrm>
            <a:prstGeom prst="rect">
              <a:avLst/>
            </a:prstGeom>
          </p:spPr>
        </p:pic>
        <p:pic>
          <p:nvPicPr>
            <p:cNvPr id="13" name="Picture 12" descr="HHS-Logo-camera-read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91773" y="5731961"/>
              <a:ext cx="963363" cy="915633"/>
            </a:xfrm>
            <a:prstGeom prst="rect">
              <a:avLst/>
            </a:prstGeom>
          </p:spPr>
        </p:pic>
      </p:grpSp>
    </p:spTree>
    <p:extLst>
      <p:ext uri="{BB962C8B-B14F-4D97-AF65-F5344CB8AC3E}">
        <p14:creationId xmlns:p14="http://schemas.microsoft.com/office/powerpoint/2010/main" val="2571256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262685"/>
            <a:ext cx="10972800" cy="48634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12652_SAMHSA_LogoRedesign_FINAL.png">
            <a:extLst>
              <a:ext uri="{FF2B5EF4-FFF2-40B4-BE49-F238E27FC236}">
                <a16:creationId xmlns:a16="http://schemas.microsoft.com/office/drawing/2014/main" id="{38EC583C-B20D-4E80-B420-DAD379FC7A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2821" y="6273456"/>
            <a:ext cx="1989580" cy="530912"/>
          </a:xfrm>
          <a:prstGeom prst="rect">
            <a:avLst/>
          </a:prstGeom>
        </p:spPr>
      </p:pic>
      <p:sp>
        <p:nvSpPr>
          <p:cNvPr id="13" name="Slide Number Placeholder 12">
            <a:extLst>
              <a:ext uri="{FF2B5EF4-FFF2-40B4-BE49-F238E27FC236}">
                <a16:creationId xmlns:a16="http://schemas.microsoft.com/office/drawing/2014/main" id="{C7371E86-DC47-4E56-B42C-F7C6629C74A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7CF833B0-75C1-4D45-98F9-211F79DE9D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5274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Vertical Text Placeholder 2">
            <a:extLst>
              <a:ext uri="{FF2B5EF4-FFF2-40B4-BE49-F238E27FC236}">
                <a16:creationId xmlns:a16="http://schemas.microsoft.com/office/drawing/2014/main" id="{4C95A494-F140-4FCC-B3E7-9D84457415E7}"/>
              </a:ext>
            </a:extLst>
          </p:cNvPr>
          <p:cNvSpPr>
            <a:spLocks noGrp="1"/>
          </p:cNvSpPr>
          <p:nvPr>
            <p:ph type="body" orient="vert" idx="13"/>
          </p:nvPr>
        </p:nvSpPr>
        <p:spPr>
          <a:xfrm>
            <a:off x="609600" y="1262685"/>
            <a:ext cx="8026400" cy="48634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12652_SAMHSA_LogoRedesign_FINAL.png">
            <a:extLst>
              <a:ext uri="{FF2B5EF4-FFF2-40B4-BE49-F238E27FC236}">
                <a16:creationId xmlns:a16="http://schemas.microsoft.com/office/drawing/2014/main" id="{71DF3169-8C4B-44F6-B362-B50981FD9D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2821" y="6273456"/>
            <a:ext cx="1989580" cy="530912"/>
          </a:xfrm>
          <a:prstGeom prst="rect">
            <a:avLst/>
          </a:prstGeom>
        </p:spPr>
      </p:pic>
      <p:sp>
        <p:nvSpPr>
          <p:cNvPr id="14" name="Slide Number Placeholder 13">
            <a:extLst>
              <a:ext uri="{FF2B5EF4-FFF2-40B4-BE49-F238E27FC236}">
                <a16:creationId xmlns:a16="http://schemas.microsoft.com/office/drawing/2014/main" id="{871CABD9-2B2A-4BA2-9DB4-296F1FBE0A1F}"/>
              </a:ext>
            </a:extLst>
          </p:cNvPr>
          <p:cNvSpPr>
            <a:spLocks noGrp="1"/>
          </p:cNvSpPr>
          <p:nvPr>
            <p:ph type="sldNum" sz="quarter" idx="14"/>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197D3B14-2836-4373-815E-B723FCD890BB}"/>
              </a:ext>
            </a:extLst>
          </p:cNvPr>
          <p:cNvSpPr>
            <a:spLocks noGrp="1"/>
          </p:cNvSpPr>
          <p:nvPr>
            <p:ph type="title"/>
          </p:nvPr>
        </p:nvSpPr>
        <p:spPr/>
        <p:txBody>
          <a:bodyPr/>
          <a:lstStyle/>
          <a:p>
            <a:r>
              <a:rPr lang="en-US"/>
              <a:t>Click to edit Master title style</a:t>
            </a:r>
          </a:p>
        </p:txBody>
      </p:sp>
      <p:sp>
        <p:nvSpPr>
          <p:cNvPr id="19" name="Text Placeholder 18">
            <a:extLst>
              <a:ext uri="{FF2B5EF4-FFF2-40B4-BE49-F238E27FC236}">
                <a16:creationId xmlns:a16="http://schemas.microsoft.com/office/drawing/2014/main" id="{D30EC90A-617D-436B-9C30-8145B7FFEF16}"/>
              </a:ext>
            </a:extLst>
          </p:cNvPr>
          <p:cNvSpPr>
            <a:spLocks noGrp="1"/>
          </p:cNvSpPr>
          <p:nvPr>
            <p:ph type="body" sz="quarter" idx="15"/>
          </p:nvPr>
        </p:nvSpPr>
        <p:spPr>
          <a:xfrm rot="5400000">
            <a:off x="7779061" y="2322827"/>
            <a:ext cx="4863478" cy="2743196"/>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47471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8F7EC-8EE8-4B66-800B-C5AA9FC4139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6" name="Title 5">
            <a:extLst>
              <a:ext uri="{FF2B5EF4-FFF2-40B4-BE49-F238E27FC236}">
                <a16:creationId xmlns:a16="http://schemas.microsoft.com/office/drawing/2014/main" id="{A3A27E57-9852-43E2-9EA6-11925D42D174}"/>
              </a:ext>
            </a:extLst>
          </p:cNvPr>
          <p:cNvSpPr>
            <a:spLocks noGrp="1"/>
          </p:cNvSpPr>
          <p:nvPr>
            <p:ph type="title" hasCustomPrompt="1"/>
          </p:nvPr>
        </p:nvSpPr>
        <p:spPr/>
        <p:txBody>
          <a:bodyPr/>
          <a:lstStyle>
            <a:lvl1pPr>
              <a:defRPr/>
            </a:lvl1pPr>
          </a:lstStyle>
          <a:p>
            <a:r>
              <a:rPr lang="en-US" dirty="0"/>
              <a:t>Thank You</a:t>
            </a:r>
          </a:p>
        </p:txBody>
      </p:sp>
      <p:sp>
        <p:nvSpPr>
          <p:cNvPr id="9" name="Content Placeholder 2">
            <a:extLst>
              <a:ext uri="{FF2B5EF4-FFF2-40B4-BE49-F238E27FC236}">
                <a16:creationId xmlns:a16="http://schemas.microsoft.com/office/drawing/2014/main" id="{9BAA8C3C-5033-4A07-909A-E1D011252F59}"/>
              </a:ext>
            </a:extLst>
          </p:cNvPr>
          <p:cNvSpPr txBox="1">
            <a:spLocks/>
          </p:cNvSpPr>
          <p:nvPr userDrawn="1"/>
        </p:nvSpPr>
        <p:spPr bwMode="auto">
          <a:xfrm>
            <a:off x="609602" y="1262685"/>
            <a:ext cx="10972799" cy="488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endParaRPr lang="en-US" sz="2600" dirty="0"/>
          </a:p>
          <a:p>
            <a:pPr algn="ctr"/>
            <a:r>
              <a:rPr lang="en-US" sz="2600" dirty="0"/>
              <a:t>SAMHSA’s mission is to reduce the impact of substance abuse and mental illness on America’s communities.</a:t>
            </a:r>
          </a:p>
          <a:p>
            <a:r>
              <a:rPr lang="en-US" sz="2600" dirty="0"/>
              <a:t>                  </a:t>
            </a:r>
          </a:p>
          <a:p>
            <a:pPr algn="ctr">
              <a:spcBef>
                <a:spcPts val="0"/>
              </a:spcBef>
            </a:pPr>
            <a:endParaRPr lang="en-US" sz="2800" dirty="0"/>
          </a:p>
          <a:p>
            <a:pPr>
              <a:spcBef>
                <a:spcPts val="0"/>
              </a:spcBef>
            </a:pPr>
            <a:endParaRPr lang="en-US" sz="2000" dirty="0"/>
          </a:p>
          <a:p>
            <a:pPr>
              <a:spcBef>
                <a:spcPts val="0"/>
              </a:spcBef>
            </a:pPr>
            <a:endParaRPr lang="en-US" sz="2000" dirty="0"/>
          </a:p>
          <a:p>
            <a:pPr algn="ctr">
              <a:spcBef>
                <a:spcPts val="2400"/>
              </a:spcBef>
            </a:pPr>
            <a:r>
              <a:rPr lang="en-US" sz="4000" dirty="0"/>
              <a:t>www.samhsa.gov</a:t>
            </a:r>
          </a:p>
          <a:p>
            <a:pPr algn="ctr">
              <a:spcBef>
                <a:spcPts val="3000"/>
              </a:spcBef>
            </a:pPr>
            <a:r>
              <a:rPr lang="en-US" sz="2400" dirty="0"/>
              <a:t>1-877-SAMHSA-7 (1-877-726-4727) ● 1-800-487-4889 (TDD)</a:t>
            </a:r>
          </a:p>
          <a:p>
            <a:pPr marL="0" indent="0" eaLnBrk="1" hangingPunct="1">
              <a:spcBef>
                <a:spcPct val="0"/>
              </a:spcBef>
            </a:pPr>
            <a:endParaRPr lang="en-US" altLang="en-US" sz="2800" b="1" dirty="0"/>
          </a:p>
        </p:txBody>
      </p:sp>
      <p:sp>
        <p:nvSpPr>
          <p:cNvPr id="16" name="Text Placeholder 15">
            <a:extLst>
              <a:ext uri="{FF2B5EF4-FFF2-40B4-BE49-F238E27FC236}">
                <a16:creationId xmlns:a16="http://schemas.microsoft.com/office/drawing/2014/main" id="{766F0145-0415-4C3D-A4FB-B7443F7D3764}"/>
              </a:ext>
            </a:extLst>
          </p:cNvPr>
          <p:cNvSpPr>
            <a:spLocks noGrp="1"/>
          </p:cNvSpPr>
          <p:nvPr>
            <p:ph type="body" sz="quarter" idx="11"/>
          </p:nvPr>
        </p:nvSpPr>
        <p:spPr>
          <a:xfrm>
            <a:off x="609602" y="2752725"/>
            <a:ext cx="10972797" cy="1428750"/>
          </a:xfrm>
        </p:spPr>
        <p:txBody>
          <a:bodyPr/>
          <a:lstStyle>
            <a:lvl1pPr marL="0" indent="0" algn="ctr">
              <a:buNone/>
              <a:defRPr sz="2000">
                <a:solidFill>
                  <a:schemeClr val="tx1"/>
                </a:solidFill>
              </a:defRPr>
            </a:lvl1pPr>
            <a:lvl2pPr marL="457200" indent="0">
              <a:buNone/>
              <a:defRPr/>
            </a:lvl2pPr>
          </a:lstStyle>
          <a:p>
            <a:pPr lvl="0"/>
            <a:endParaRPr lang="en-US" dirty="0"/>
          </a:p>
        </p:txBody>
      </p:sp>
    </p:spTree>
    <p:extLst>
      <p:ext uri="{BB962C8B-B14F-4D97-AF65-F5344CB8AC3E}">
        <p14:creationId xmlns:p14="http://schemas.microsoft.com/office/powerpoint/2010/main" val="3373927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02932" y="6330859"/>
            <a:ext cx="2743200" cy="365125"/>
          </a:xfrm>
          <a:prstGeom prst="rect">
            <a:avLst/>
          </a:prstGeom>
        </p:spPr>
        <p:txBody>
          <a:bodyPr/>
          <a:lstStyle/>
          <a:p>
            <a:fld id="{90EBEF87-C08A-4984-84E5-5ED9A067193A}" type="slidenum">
              <a:rPr lang="en-US" smtClean="0"/>
              <a:t>‹#›</a:t>
            </a:fld>
            <a:endParaRPr lang="en-US" dirty="0"/>
          </a:p>
        </p:txBody>
      </p:sp>
    </p:spTree>
    <p:extLst>
      <p:ext uri="{BB962C8B-B14F-4D97-AF65-F5344CB8AC3E}">
        <p14:creationId xmlns:p14="http://schemas.microsoft.com/office/powerpoint/2010/main" val="1652845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2724B-B1A9-41F7-962F-AF36837DF7DF}" type="slidenum">
              <a:rPr lang="en-US" smtClean="0"/>
              <a:t>‹#›</a:t>
            </a:fld>
            <a:endParaRPr lang="en-US"/>
          </a:p>
        </p:txBody>
      </p:sp>
    </p:spTree>
    <p:extLst>
      <p:ext uri="{BB962C8B-B14F-4D97-AF65-F5344CB8AC3E}">
        <p14:creationId xmlns:p14="http://schemas.microsoft.com/office/powerpoint/2010/main" val="3239586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2724B-B1A9-41F7-962F-AF36837DF7DF}" type="slidenum">
              <a:rPr lang="en-US" smtClean="0"/>
              <a:t>‹#›</a:t>
            </a:fld>
            <a:endParaRPr lang="en-US"/>
          </a:p>
        </p:txBody>
      </p:sp>
    </p:spTree>
    <p:extLst>
      <p:ext uri="{BB962C8B-B14F-4D97-AF65-F5344CB8AC3E}">
        <p14:creationId xmlns:p14="http://schemas.microsoft.com/office/powerpoint/2010/main" val="477748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2724B-B1A9-41F7-962F-AF36837DF7DF}" type="slidenum">
              <a:rPr lang="en-US" smtClean="0"/>
              <a:t>‹#›</a:t>
            </a:fld>
            <a:endParaRPr lang="en-US"/>
          </a:p>
        </p:txBody>
      </p:sp>
    </p:spTree>
    <p:extLst>
      <p:ext uri="{BB962C8B-B14F-4D97-AF65-F5344CB8AC3E}">
        <p14:creationId xmlns:p14="http://schemas.microsoft.com/office/powerpoint/2010/main" val="1227349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2724B-B1A9-41F7-962F-AF36837DF7DF}" type="slidenum">
              <a:rPr lang="en-US" smtClean="0"/>
              <a:t>‹#›</a:t>
            </a:fld>
            <a:endParaRPr lang="en-US"/>
          </a:p>
        </p:txBody>
      </p:sp>
    </p:spTree>
    <p:extLst>
      <p:ext uri="{BB962C8B-B14F-4D97-AF65-F5344CB8AC3E}">
        <p14:creationId xmlns:p14="http://schemas.microsoft.com/office/powerpoint/2010/main" val="2781631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C2724B-B1A9-41F7-962F-AF36837DF7DF}" type="slidenum">
              <a:rPr lang="en-US" smtClean="0"/>
              <a:t>‹#›</a:t>
            </a:fld>
            <a:endParaRPr lang="en-US"/>
          </a:p>
        </p:txBody>
      </p:sp>
    </p:spTree>
    <p:extLst>
      <p:ext uri="{BB962C8B-B14F-4D97-AF65-F5344CB8AC3E}">
        <p14:creationId xmlns:p14="http://schemas.microsoft.com/office/powerpoint/2010/main" val="4243052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C2724B-B1A9-41F7-962F-AF36837DF7DF}" type="slidenum">
              <a:rPr lang="en-US" smtClean="0"/>
              <a:t>‹#›</a:t>
            </a:fld>
            <a:endParaRPr lang="en-US"/>
          </a:p>
        </p:txBody>
      </p:sp>
    </p:spTree>
    <p:extLst>
      <p:ext uri="{BB962C8B-B14F-4D97-AF65-F5344CB8AC3E}">
        <p14:creationId xmlns:p14="http://schemas.microsoft.com/office/powerpoint/2010/main" val="152807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2685"/>
            <a:ext cx="10972800" cy="4863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descr="12652_SAMHSA_LogoRedesign_FINAL.png">
            <a:extLst>
              <a:ext uri="{FF2B5EF4-FFF2-40B4-BE49-F238E27FC236}">
                <a16:creationId xmlns:a16="http://schemas.microsoft.com/office/drawing/2014/main" id="{DFC9F5BC-EEB5-4B67-9BEF-C5850425A5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2821" y="6273456"/>
            <a:ext cx="1989580" cy="530912"/>
          </a:xfrm>
          <a:prstGeom prst="rect">
            <a:avLst/>
          </a:prstGeom>
        </p:spPr>
      </p:pic>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2757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C2724B-B1A9-41F7-962F-AF36837DF7DF}" type="slidenum">
              <a:rPr lang="en-US" smtClean="0"/>
              <a:t>‹#›</a:t>
            </a:fld>
            <a:endParaRPr lang="en-US"/>
          </a:p>
        </p:txBody>
      </p:sp>
    </p:spTree>
    <p:extLst>
      <p:ext uri="{BB962C8B-B14F-4D97-AF65-F5344CB8AC3E}">
        <p14:creationId xmlns:p14="http://schemas.microsoft.com/office/powerpoint/2010/main" val="1129939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2724B-B1A9-41F7-962F-AF36837DF7DF}" type="slidenum">
              <a:rPr lang="en-US" smtClean="0"/>
              <a:t>‹#›</a:t>
            </a:fld>
            <a:endParaRPr lang="en-US"/>
          </a:p>
        </p:txBody>
      </p:sp>
    </p:spTree>
    <p:extLst>
      <p:ext uri="{BB962C8B-B14F-4D97-AF65-F5344CB8AC3E}">
        <p14:creationId xmlns:p14="http://schemas.microsoft.com/office/powerpoint/2010/main" val="3059233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2724B-B1A9-41F7-962F-AF36837DF7DF}" type="slidenum">
              <a:rPr lang="en-US" smtClean="0"/>
              <a:t>‹#›</a:t>
            </a:fld>
            <a:endParaRPr lang="en-US"/>
          </a:p>
        </p:txBody>
      </p:sp>
    </p:spTree>
    <p:extLst>
      <p:ext uri="{BB962C8B-B14F-4D97-AF65-F5344CB8AC3E}">
        <p14:creationId xmlns:p14="http://schemas.microsoft.com/office/powerpoint/2010/main" val="671762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2724B-B1A9-41F7-962F-AF36837DF7DF}" type="slidenum">
              <a:rPr lang="en-US" smtClean="0"/>
              <a:t>‹#›</a:t>
            </a:fld>
            <a:endParaRPr lang="en-US"/>
          </a:p>
        </p:txBody>
      </p:sp>
    </p:spTree>
    <p:extLst>
      <p:ext uri="{BB962C8B-B14F-4D97-AF65-F5344CB8AC3E}">
        <p14:creationId xmlns:p14="http://schemas.microsoft.com/office/powerpoint/2010/main" val="299987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2724B-B1A9-41F7-962F-AF36837DF7DF}" type="slidenum">
              <a:rPr lang="en-US" smtClean="0"/>
              <a:t>‹#›</a:t>
            </a:fld>
            <a:endParaRPr lang="en-US"/>
          </a:p>
        </p:txBody>
      </p:sp>
    </p:spTree>
    <p:extLst>
      <p:ext uri="{BB962C8B-B14F-4D97-AF65-F5344CB8AC3E}">
        <p14:creationId xmlns:p14="http://schemas.microsoft.com/office/powerpoint/2010/main" val="884875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Rectangle 9"/>
          <p:cNvSpPr/>
          <p:nvPr userDrawn="1"/>
        </p:nvSpPr>
        <p:spPr>
          <a:xfrm>
            <a:off x="0" y="5653963"/>
            <a:ext cx="12192000" cy="1071727"/>
          </a:xfrm>
          <a:prstGeom prst="rect">
            <a:avLst/>
          </a:prstGeom>
          <a:solidFill>
            <a:srgbClr val="A4A7AA">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p:cNvSpPr/>
          <p:nvPr userDrawn="1"/>
        </p:nvSpPr>
        <p:spPr>
          <a:xfrm>
            <a:off x="414792" y="2"/>
            <a:ext cx="11777208" cy="5500679"/>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2"/>
            <a:ext cx="414792" cy="5500679"/>
          </a:xfrm>
          <a:prstGeom prst="rect">
            <a:avLst/>
          </a:prstGeom>
          <a:solidFill>
            <a:srgbClr val="CF3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2434894" y="2607565"/>
            <a:ext cx="9757105" cy="2600047"/>
          </a:xfrm>
          <a:prstGeom prst="rect">
            <a:avLst/>
          </a:pr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userDrawn="1">
            <p:ph type="ctrTitle"/>
          </p:nvPr>
        </p:nvSpPr>
        <p:spPr>
          <a:xfrm>
            <a:off x="1710939" y="227361"/>
            <a:ext cx="10235443" cy="552283"/>
          </a:xfrm>
          <a:prstGeom prst="rect">
            <a:avLst/>
          </a:prstGeom>
        </p:spPr>
        <p:txBody>
          <a:bodyPr>
            <a:normAutofit/>
          </a:bodyPr>
          <a:lstStyle>
            <a:lvl1pPr algn="r">
              <a:defRPr sz="48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3295AC9F-E362-4AF5-88B1-9D5E086D0177}"/>
              </a:ext>
            </a:extLst>
          </p:cNvPr>
          <p:cNvSpPr>
            <a:spLocks noGrp="1"/>
          </p:cNvSpPr>
          <p:nvPr>
            <p:ph type="body" sz="quarter" idx="10" hasCustomPrompt="1"/>
          </p:nvPr>
        </p:nvSpPr>
        <p:spPr>
          <a:xfrm>
            <a:off x="414142" y="5769643"/>
            <a:ext cx="3788833" cy="825500"/>
          </a:xfrm>
        </p:spPr>
        <p:txBody>
          <a:bodyPr anchor="ctr">
            <a:normAutofit/>
          </a:bodyPr>
          <a:lstStyle>
            <a:lvl1pPr marL="0" indent="0">
              <a:buNone/>
              <a:defRPr sz="2400"/>
            </a:lvl1pPr>
          </a:lstStyle>
          <a:p>
            <a:pPr lvl="0"/>
            <a:r>
              <a:rPr lang="en-US" dirty="0"/>
              <a:t>Location of Presentation Date</a:t>
            </a:r>
          </a:p>
        </p:txBody>
      </p:sp>
      <p:sp>
        <p:nvSpPr>
          <p:cNvPr id="17" name="Subtitle 2">
            <a:extLst>
              <a:ext uri="{FF2B5EF4-FFF2-40B4-BE49-F238E27FC236}">
                <a16:creationId xmlns:a16="http://schemas.microsoft.com/office/drawing/2014/main" id="{EC75B8A7-8EEA-4F38-A82A-DBDE34A739E9}"/>
              </a:ext>
            </a:extLst>
          </p:cNvPr>
          <p:cNvSpPr>
            <a:spLocks noGrp="1"/>
          </p:cNvSpPr>
          <p:nvPr>
            <p:ph type="subTitle" idx="1"/>
          </p:nvPr>
        </p:nvSpPr>
        <p:spPr>
          <a:xfrm>
            <a:off x="2434895" y="2607563"/>
            <a:ext cx="9511485" cy="2600047"/>
          </a:xfrm>
        </p:spPr>
        <p:txBody>
          <a:bodyPr anchor="ctr">
            <a:normAutofit/>
          </a:bodyPr>
          <a:lstStyle>
            <a:lvl1pPr marL="0" indent="0" algn="r">
              <a:buNone/>
              <a:defRPr sz="2933">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grpSp>
        <p:nvGrpSpPr>
          <p:cNvPr id="15" name="Group 14"/>
          <p:cNvGrpSpPr/>
          <p:nvPr userDrawn="1"/>
        </p:nvGrpSpPr>
        <p:grpSpPr>
          <a:xfrm>
            <a:off x="8940800" y="5726379"/>
            <a:ext cx="3005579" cy="927223"/>
            <a:chOff x="5991773" y="5731961"/>
            <a:chExt cx="2968012" cy="915633"/>
          </a:xfrm>
        </p:grpSpPr>
        <p:pic>
          <p:nvPicPr>
            <p:cNvPr id="16" name="Picture 15" descr="12652_SAMHSA_LogoRedesign_FIN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6600" y="5891367"/>
              <a:ext cx="1873185" cy="666470"/>
            </a:xfrm>
            <a:prstGeom prst="rect">
              <a:avLst/>
            </a:prstGeom>
          </p:spPr>
        </p:pic>
        <p:pic>
          <p:nvPicPr>
            <p:cNvPr id="18" name="Picture 17" descr="HHS-Logo-camera-ready.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91773" y="5731961"/>
              <a:ext cx="963363" cy="915633"/>
            </a:xfrm>
            <a:prstGeom prst="rect">
              <a:avLst/>
            </a:prstGeom>
          </p:spPr>
        </p:pic>
      </p:grpSp>
    </p:spTree>
    <p:extLst>
      <p:ext uri="{BB962C8B-B14F-4D97-AF65-F5344CB8AC3E}">
        <p14:creationId xmlns:p14="http://schemas.microsoft.com/office/powerpoint/2010/main" val="260973545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625942" y="6400800"/>
            <a:ext cx="381001" cy="242297"/>
          </a:xfrm>
          <a:prstGeom prst="rect">
            <a:avLst/>
          </a:prstGeom>
        </p:spPr>
        <p:txBody>
          <a:bodyPr/>
          <a:lstStyle/>
          <a:p>
            <a:fld id="{90EBEF87-C08A-4984-84E5-5ED9A067193A}" type="slidenum">
              <a:rPr lang="en-US" smtClean="0"/>
              <a:t>‹#›</a:t>
            </a:fld>
            <a:endParaRPr lang="en-US" dirty="0"/>
          </a:p>
        </p:txBody>
      </p:sp>
    </p:spTree>
    <p:extLst>
      <p:ext uri="{BB962C8B-B14F-4D97-AF65-F5344CB8AC3E}">
        <p14:creationId xmlns:p14="http://schemas.microsoft.com/office/powerpoint/2010/main" val="1774521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02932" y="6330859"/>
            <a:ext cx="2743200" cy="365125"/>
          </a:xfrm>
          <a:prstGeom prst="rect">
            <a:avLst/>
          </a:prstGeom>
        </p:spPr>
        <p:txBody>
          <a:bodyPr/>
          <a:lstStyle/>
          <a:p>
            <a:fld id="{90EBEF87-C08A-4984-84E5-5ED9A067193A}" type="slidenum">
              <a:rPr lang="en-US" smtClean="0"/>
              <a:t>‹#›</a:t>
            </a:fld>
            <a:endParaRPr lang="en-US" dirty="0"/>
          </a:p>
        </p:txBody>
      </p:sp>
    </p:spTree>
    <p:extLst>
      <p:ext uri="{BB962C8B-B14F-4D97-AF65-F5344CB8AC3E}">
        <p14:creationId xmlns:p14="http://schemas.microsoft.com/office/powerpoint/2010/main" val="137302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49" y="1110343"/>
            <a:ext cx="10637339" cy="497930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9292046" y="6356349"/>
            <a:ext cx="2743200" cy="365125"/>
          </a:xfrm>
          <a:prstGeom prst="rect">
            <a:avLst/>
          </a:prstGeom>
        </p:spPr>
        <p:txBody>
          <a:bodyPr/>
          <a:lstStyle/>
          <a:p>
            <a:fld id="{90EBEF87-C08A-4984-84E5-5ED9A067193A}" type="slidenum">
              <a:rPr lang="en-US" smtClean="0"/>
              <a:t>‹#›</a:t>
            </a:fld>
            <a:endParaRPr lang="en-US" dirty="0"/>
          </a:p>
        </p:txBody>
      </p:sp>
    </p:spTree>
    <p:extLst>
      <p:ext uri="{BB962C8B-B14F-4D97-AF65-F5344CB8AC3E}">
        <p14:creationId xmlns:p14="http://schemas.microsoft.com/office/powerpoint/2010/main" val="3063669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46177" y="6330225"/>
            <a:ext cx="2743200" cy="365125"/>
          </a:xfrm>
          <a:prstGeom prst="rect">
            <a:avLst/>
          </a:prstGeom>
        </p:spPr>
        <p:txBody>
          <a:bodyPr/>
          <a:lstStyle/>
          <a:p>
            <a:fld id="{90EBEF87-C08A-4984-84E5-5ED9A067193A}" type="slidenum">
              <a:rPr lang="en-US" smtClean="0"/>
              <a:t>‹#›</a:t>
            </a:fld>
            <a:endParaRPr lang="en-US" dirty="0"/>
          </a:p>
        </p:txBody>
      </p:sp>
    </p:spTree>
    <p:extLst>
      <p:ext uri="{BB962C8B-B14F-4D97-AF65-F5344CB8AC3E}">
        <p14:creationId xmlns:p14="http://schemas.microsoft.com/office/powerpoint/2010/main" val="363665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0" name="Picture 9" descr="12652_SAMHSA_LogoRedesign_FINAL.png">
            <a:extLst>
              <a:ext uri="{FF2B5EF4-FFF2-40B4-BE49-F238E27FC236}">
                <a16:creationId xmlns:a16="http://schemas.microsoft.com/office/drawing/2014/main" id="{6F113F65-C867-4789-9E25-34FE631C50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2821" y="6273456"/>
            <a:ext cx="1989580" cy="530912"/>
          </a:xfrm>
          <a:prstGeom prst="rect">
            <a:avLst/>
          </a:prstGeom>
        </p:spPr>
      </p:pic>
      <p:sp>
        <p:nvSpPr>
          <p:cNvPr id="13" name="Slide Number Placeholder 12">
            <a:extLst>
              <a:ext uri="{FF2B5EF4-FFF2-40B4-BE49-F238E27FC236}">
                <a16:creationId xmlns:a16="http://schemas.microsoft.com/office/drawing/2014/main" id="{9C25D06C-5CC4-414F-B64F-A967EB8BC58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131B094D-1F11-4308-9A4E-9FF5E5E086F0}"/>
              </a:ext>
            </a:extLst>
          </p:cNvPr>
          <p:cNvSpPr>
            <a:spLocks noGrp="1"/>
          </p:cNvSpPr>
          <p:nvPr>
            <p:ph type="title"/>
          </p:nvPr>
        </p:nvSpPr>
        <p:spPr>
          <a:xfrm>
            <a:off x="963084" y="4424656"/>
            <a:ext cx="10363200" cy="972967"/>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97783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EBEF87-C08A-4984-84E5-5ED9A067193A}" type="slidenum">
              <a:rPr lang="en-US" smtClean="0"/>
              <a:t>‹#›</a:t>
            </a:fld>
            <a:endParaRPr lang="en-US" dirty="0"/>
          </a:p>
        </p:txBody>
      </p:sp>
    </p:spTree>
    <p:extLst>
      <p:ext uri="{BB962C8B-B14F-4D97-AF65-F5344CB8AC3E}">
        <p14:creationId xmlns:p14="http://schemas.microsoft.com/office/powerpoint/2010/main" val="1454822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EBEF87-C08A-4984-84E5-5ED9A067193A}" type="slidenum">
              <a:rPr lang="en-US" smtClean="0"/>
              <a:t>‹#›</a:t>
            </a:fld>
            <a:endParaRPr lang="en-US" dirty="0"/>
          </a:p>
        </p:txBody>
      </p:sp>
    </p:spTree>
    <p:extLst>
      <p:ext uri="{BB962C8B-B14F-4D97-AF65-F5344CB8AC3E}">
        <p14:creationId xmlns:p14="http://schemas.microsoft.com/office/powerpoint/2010/main" val="2791766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EBEF87-C08A-4984-84E5-5ED9A067193A}" type="slidenum">
              <a:rPr lang="en-US" smtClean="0"/>
              <a:t>‹#›</a:t>
            </a:fld>
            <a:endParaRPr lang="en-US" dirty="0"/>
          </a:p>
        </p:txBody>
      </p:sp>
    </p:spTree>
    <p:extLst>
      <p:ext uri="{BB962C8B-B14F-4D97-AF65-F5344CB8AC3E}">
        <p14:creationId xmlns:p14="http://schemas.microsoft.com/office/powerpoint/2010/main" val="425634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EBEF87-C08A-4984-84E5-5ED9A067193A}" type="slidenum">
              <a:rPr lang="en-US" smtClean="0"/>
              <a:t>‹#›</a:t>
            </a:fld>
            <a:endParaRPr lang="en-US" dirty="0"/>
          </a:p>
        </p:txBody>
      </p:sp>
    </p:spTree>
    <p:extLst>
      <p:ext uri="{BB962C8B-B14F-4D97-AF65-F5344CB8AC3E}">
        <p14:creationId xmlns:p14="http://schemas.microsoft.com/office/powerpoint/2010/main" val="911582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EBEF87-C08A-4984-84E5-5ED9A067193A}" type="slidenum">
              <a:rPr lang="en-US" smtClean="0"/>
              <a:t>‹#›</a:t>
            </a:fld>
            <a:endParaRPr lang="en-US" dirty="0"/>
          </a:p>
        </p:txBody>
      </p:sp>
    </p:spTree>
    <p:extLst>
      <p:ext uri="{BB962C8B-B14F-4D97-AF65-F5344CB8AC3E}">
        <p14:creationId xmlns:p14="http://schemas.microsoft.com/office/powerpoint/2010/main" val="2346170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458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0B96-B4F9-4D38-8B65-920B75C3E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B11CE9-8FAE-48DB-A5A8-D4F48488C1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A87ACA-DD73-4421-BF6C-090823ECF0CF}"/>
              </a:ext>
            </a:extLst>
          </p:cNvPr>
          <p:cNvSpPr>
            <a:spLocks noGrp="1"/>
          </p:cNvSpPr>
          <p:nvPr>
            <p:ph type="dt" sz="half" idx="10"/>
          </p:nvPr>
        </p:nvSpPr>
        <p:spPr/>
        <p:txBody>
          <a:bodyPr/>
          <a:lstStyle/>
          <a:p>
            <a:fld id="{506406F9-44D0-4B14-8355-BA4DB14CA2B8}" type="datetimeFigureOut">
              <a:rPr lang="en-US" smtClean="0"/>
              <a:t>5/18/2022</a:t>
            </a:fld>
            <a:endParaRPr lang="en-US" dirty="0"/>
          </a:p>
        </p:txBody>
      </p:sp>
      <p:sp>
        <p:nvSpPr>
          <p:cNvPr id="5" name="Footer Placeholder 4">
            <a:extLst>
              <a:ext uri="{FF2B5EF4-FFF2-40B4-BE49-F238E27FC236}">
                <a16:creationId xmlns:a16="http://schemas.microsoft.com/office/drawing/2014/main" id="{56EA7A13-BF7E-410A-B0C8-0D1987D57D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B4F112-B716-414A-A037-B1DA907DB29D}"/>
              </a:ext>
            </a:extLst>
          </p:cNvPr>
          <p:cNvSpPr>
            <a:spLocks noGrp="1"/>
          </p:cNvSpPr>
          <p:nvPr>
            <p:ph type="sldNum" sz="quarter" idx="12"/>
          </p:nvPr>
        </p:nvSpPr>
        <p:spPr/>
        <p:txBody>
          <a:bodyPr/>
          <a:lstStyle/>
          <a:p>
            <a:fld id="{7F3384F3-D386-4A49-851D-DD8213D8F4DC}" type="slidenum">
              <a:rPr lang="en-US" smtClean="0"/>
              <a:t>‹#›</a:t>
            </a:fld>
            <a:endParaRPr lang="en-US" dirty="0"/>
          </a:p>
        </p:txBody>
      </p:sp>
    </p:spTree>
    <p:extLst>
      <p:ext uri="{BB962C8B-B14F-4D97-AF65-F5344CB8AC3E}">
        <p14:creationId xmlns:p14="http://schemas.microsoft.com/office/powerpoint/2010/main" val="2684452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792B0-0D1F-46B6-89DB-318C8A16F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A54A2-256A-4C87-9DE5-9C4DBB40A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96860-C1E4-40F9-8557-6FDD8FFDE851}"/>
              </a:ext>
            </a:extLst>
          </p:cNvPr>
          <p:cNvSpPr>
            <a:spLocks noGrp="1"/>
          </p:cNvSpPr>
          <p:nvPr>
            <p:ph type="dt" sz="half" idx="10"/>
          </p:nvPr>
        </p:nvSpPr>
        <p:spPr/>
        <p:txBody>
          <a:bodyPr/>
          <a:lstStyle/>
          <a:p>
            <a:fld id="{506406F9-44D0-4B14-8355-BA4DB14CA2B8}" type="datetimeFigureOut">
              <a:rPr lang="en-US" smtClean="0"/>
              <a:t>5/18/2022</a:t>
            </a:fld>
            <a:endParaRPr lang="en-US" dirty="0"/>
          </a:p>
        </p:txBody>
      </p:sp>
      <p:sp>
        <p:nvSpPr>
          <p:cNvPr id="5" name="Footer Placeholder 4">
            <a:extLst>
              <a:ext uri="{FF2B5EF4-FFF2-40B4-BE49-F238E27FC236}">
                <a16:creationId xmlns:a16="http://schemas.microsoft.com/office/drawing/2014/main" id="{6F8EF988-1D44-46FB-A633-37AE06A6CD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DC29F7-44C4-48F9-8DF9-A65E0E99FEFF}"/>
              </a:ext>
            </a:extLst>
          </p:cNvPr>
          <p:cNvSpPr>
            <a:spLocks noGrp="1"/>
          </p:cNvSpPr>
          <p:nvPr>
            <p:ph type="sldNum" sz="quarter" idx="12"/>
          </p:nvPr>
        </p:nvSpPr>
        <p:spPr/>
        <p:txBody>
          <a:bodyPr/>
          <a:lstStyle/>
          <a:p>
            <a:fld id="{7F3384F3-D386-4A49-851D-DD8213D8F4DC}" type="slidenum">
              <a:rPr lang="en-US" smtClean="0"/>
              <a:t>‹#›</a:t>
            </a:fld>
            <a:endParaRPr lang="en-US" dirty="0"/>
          </a:p>
        </p:txBody>
      </p:sp>
    </p:spTree>
    <p:extLst>
      <p:ext uri="{BB962C8B-B14F-4D97-AF65-F5344CB8AC3E}">
        <p14:creationId xmlns:p14="http://schemas.microsoft.com/office/powerpoint/2010/main" val="2642313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24364-6F55-4EC8-90DC-7473235F80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3E5CFE-56C0-41A5-A000-86FC558D6B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2867D4-DA27-4286-AC69-E1B179B017B9}"/>
              </a:ext>
            </a:extLst>
          </p:cNvPr>
          <p:cNvSpPr>
            <a:spLocks noGrp="1"/>
          </p:cNvSpPr>
          <p:nvPr>
            <p:ph type="dt" sz="half" idx="10"/>
          </p:nvPr>
        </p:nvSpPr>
        <p:spPr/>
        <p:txBody>
          <a:bodyPr/>
          <a:lstStyle/>
          <a:p>
            <a:fld id="{506406F9-44D0-4B14-8355-BA4DB14CA2B8}" type="datetimeFigureOut">
              <a:rPr lang="en-US" smtClean="0"/>
              <a:t>5/18/2022</a:t>
            </a:fld>
            <a:endParaRPr lang="en-US" dirty="0"/>
          </a:p>
        </p:txBody>
      </p:sp>
      <p:sp>
        <p:nvSpPr>
          <p:cNvPr id="5" name="Footer Placeholder 4">
            <a:extLst>
              <a:ext uri="{FF2B5EF4-FFF2-40B4-BE49-F238E27FC236}">
                <a16:creationId xmlns:a16="http://schemas.microsoft.com/office/drawing/2014/main" id="{3782169A-8F31-406D-AFAC-B243DB481C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E462CE-65E4-4978-8EC2-6DF7EEB47EB1}"/>
              </a:ext>
            </a:extLst>
          </p:cNvPr>
          <p:cNvSpPr>
            <a:spLocks noGrp="1"/>
          </p:cNvSpPr>
          <p:nvPr>
            <p:ph type="sldNum" sz="quarter" idx="12"/>
          </p:nvPr>
        </p:nvSpPr>
        <p:spPr/>
        <p:txBody>
          <a:bodyPr/>
          <a:lstStyle/>
          <a:p>
            <a:fld id="{7F3384F3-D386-4A49-851D-DD8213D8F4DC}" type="slidenum">
              <a:rPr lang="en-US" smtClean="0"/>
              <a:t>‹#›</a:t>
            </a:fld>
            <a:endParaRPr lang="en-US" dirty="0"/>
          </a:p>
        </p:txBody>
      </p:sp>
    </p:spTree>
    <p:extLst>
      <p:ext uri="{BB962C8B-B14F-4D97-AF65-F5344CB8AC3E}">
        <p14:creationId xmlns:p14="http://schemas.microsoft.com/office/powerpoint/2010/main" val="986698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C168-F504-4A5B-90EF-7D374D229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59FBEC-B539-49F9-B99E-4C0D5B06F3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115C67-09B1-4686-8B84-C732A3A29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276CAA-5272-4D05-BB94-3A993B669D63}"/>
              </a:ext>
            </a:extLst>
          </p:cNvPr>
          <p:cNvSpPr>
            <a:spLocks noGrp="1"/>
          </p:cNvSpPr>
          <p:nvPr>
            <p:ph type="dt" sz="half" idx="10"/>
          </p:nvPr>
        </p:nvSpPr>
        <p:spPr/>
        <p:txBody>
          <a:bodyPr/>
          <a:lstStyle/>
          <a:p>
            <a:fld id="{506406F9-44D0-4B14-8355-BA4DB14CA2B8}" type="datetimeFigureOut">
              <a:rPr lang="en-US" smtClean="0"/>
              <a:t>5/18/2022</a:t>
            </a:fld>
            <a:endParaRPr lang="en-US" dirty="0"/>
          </a:p>
        </p:txBody>
      </p:sp>
      <p:sp>
        <p:nvSpPr>
          <p:cNvPr id="6" name="Footer Placeholder 5">
            <a:extLst>
              <a:ext uri="{FF2B5EF4-FFF2-40B4-BE49-F238E27FC236}">
                <a16:creationId xmlns:a16="http://schemas.microsoft.com/office/drawing/2014/main" id="{D845A382-7B4A-45E0-83FB-D050D9546B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739D8A-6125-49CF-8395-C506D9C9504F}"/>
              </a:ext>
            </a:extLst>
          </p:cNvPr>
          <p:cNvSpPr>
            <a:spLocks noGrp="1"/>
          </p:cNvSpPr>
          <p:nvPr>
            <p:ph type="sldNum" sz="quarter" idx="12"/>
          </p:nvPr>
        </p:nvSpPr>
        <p:spPr/>
        <p:txBody>
          <a:bodyPr/>
          <a:lstStyle/>
          <a:p>
            <a:fld id="{7F3384F3-D386-4A49-851D-DD8213D8F4DC}" type="slidenum">
              <a:rPr lang="en-US" smtClean="0"/>
              <a:t>‹#›</a:t>
            </a:fld>
            <a:endParaRPr lang="en-US" dirty="0"/>
          </a:p>
        </p:txBody>
      </p:sp>
    </p:spTree>
    <p:extLst>
      <p:ext uri="{BB962C8B-B14F-4D97-AF65-F5344CB8AC3E}">
        <p14:creationId xmlns:p14="http://schemas.microsoft.com/office/powerpoint/2010/main" val="53021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685"/>
            <a:ext cx="5384800" cy="48634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62685"/>
            <a:ext cx="5384800" cy="48634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12652_SAMHSA_LogoRedesign_FINAL.png">
            <a:extLst>
              <a:ext uri="{FF2B5EF4-FFF2-40B4-BE49-F238E27FC236}">
                <a16:creationId xmlns:a16="http://schemas.microsoft.com/office/drawing/2014/main" id="{B5D2026A-94A6-4272-94A5-B8943F2ADC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2821" y="6273456"/>
            <a:ext cx="1989580" cy="530912"/>
          </a:xfrm>
          <a:prstGeom prst="rect">
            <a:avLst/>
          </a:prstGeom>
        </p:spPr>
      </p:pic>
      <p:sp>
        <p:nvSpPr>
          <p:cNvPr id="14"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3A87C2D1-50D6-4300-B47B-7C1BC33BBC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4283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A369-13EF-4C6C-A0EB-AC94F94A50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EB71A8-FD75-4A9E-AD93-5C5351022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128959-9E0E-47BB-951D-B3A6A2ADF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54F003-023D-4C99-BAC0-0B616FF318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2765C0-2B2A-44A4-A337-31A2C63D6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4A364-85AC-4C2D-9090-91F6CD72D2E8}"/>
              </a:ext>
            </a:extLst>
          </p:cNvPr>
          <p:cNvSpPr>
            <a:spLocks noGrp="1"/>
          </p:cNvSpPr>
          <p:nvPr>
            <p:ph type="dt" sz="half" idx="10"/>
          </p:nvPr>
        </p:nvSpPr>
        <p:spPr/>
        <p:txBody>
          <a:bodyPr/>
          <a:lstStyle/>
          <a:p>
            <a:fld id="{506406F9-44D0-4B14-8355-BA4DB14CA2B8}" type="datetimeFigureOut">
              <a:rPr lang="en-US" smtClean="0"/>
              <a:t>5/18/2022</a:t>
            </a:fld>
            <a:endParaRPr lang="en-US" dirty="0"/>
          </a:p>
        </p:txBody>
      </p:sp>
      <p:sp>
        <p:nvSpPr>
          <p:cNvPr id="8" name="Footer Placeholder 7">
            <a:extLst>
              <a:ext uri="{FF2B5EF4-FFF2-40B4-BE49-F238E27FC236}">
                <a16:creationId xmlns:a16="http://schemas.microsoft.com/office/drawing/2014/main" id="{7DF26DE4-00D5-4677-A1CB-CD3AC2D9391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8601BC7-86FC-43E1-8C0A-51B941463EBF}"/>
              </a:ext>
            </a:extLst>
          </p:cNvPr>
          <p:cNvSpPr>
            <a:spLocks noGrp="1"/>
          </p:cNvSpPr>
          <p:nvPr>
            <p:ph type="sldNum" sz="quarter" idx="12"/>
          </p:nvPr>
        </p:nvSpPr>
        <p:spPr/>
        <p:txBody>
          <a:bodyPr/>
          <a:lstStyle/>
          <a:p>
            <a:fld id="{7F3384F3-D386-4A49-851D-DD8213D8F4DC}" type="slidenum">
              <a:rPr lang="en-US" smtClean="0"/>
              <a:t>‹#›</a:t>
            </a:fld>
            <a:endParaRPr lang="en-US" dirty="0"/>
          </a:p>
        </p:txBody>
      </p:sp>
    </p:spTree>
    <p:extLst>
      <p:ext uri="{BB962C8B-B14F-4D97-AF65-F5344CB8AC3E}">
        <p14:creationId xmlns:p14="http://schemas.microsoft.com/office/powerpoint/2010/main" val="3434664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44E85-B555-4CBE-BEBB-C1B78FD06D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93D34A-1D53-4C50-BE88-EAA44C750893}"/>
              </a:ext>
            </a:extLst>
          </p:cNvPr>
          <p:cNvSpPr>
            <a:spLocks noGrp="1"/>
          </p:cNvSpPr>
          <p:nvPr>
            <p:ph type="dt" sz="half" idx="10"/>
          </p:nvPr>
        </p:nvSpPr>
        <p:spPr/>
        <p:txBody>
          <a:bodyPr/>
          <a:lstStyle/>
          <a:p>
            <a:fld id="{506406F9-44D0-4B14-8355-BA4DB14CA2B8}" type="datetimeFigureOut">
              <a:rPr lang="en-US" smtClean="0"/>
              <a:t>5/18/2022</a:t>
            </a:fld>
            <a:endParaRPr lang="en-US" dirty="0"/>
          </a:p>
        </p:txBody>
      </p:sp>
      <p:sp>
        <p:nvSpPr>
          <p:cNvPr id="4" name="Footer Placeholder 3">
            <a:extLst>
              <a:ext uri="{FF2B5EF4-FFF2-40B4-BE49-F238E27FC236}">
                <a16:creationId xmlns:a16="http://schemas.microsoft.com/office/drawing/2014/main" id="{FAF8DA73-6D8F-49A8-895A-3BC3B143895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697C500-B499-430E-AA10-E27E9BA3EBAB}"/>
              </a:ext>
            </a:extLst>
          </p:cNvPr>
          <p:cNvSpPr>
            <a:spLocks noGrp="1"/>
          </p:cNvSpPr>
          <p:nvPr>
            <p:ph type="sldNum" sz="quarter" idx="12"/>
          </p:nvPr>
        </p:nvSpPr>
        <p:spPr/>
        <p:txBody>
          <a:bodyPr/>
          <a:lstStyle/>
          <a:p>
            <a:fld id="{7F3384F3-D386-4A49-851D-DD8213D8F4DC}" type="slidenum">
              <a:rPr lang="en-US" smtClean="0"/>
              <a:t>‹#›</a:t>
            </a:fld>
            <a:endParaRPr lang="en-US" dirty="0"/>
          </a:p>
        </p:txBody>
      </p:sp>
    </p:spTree>
    <p:extLst>
      <p:ext uri="{BB962C8B-B14F-4D97-AF65-F5344CB8AC3E}">
        <p14:creationId xmlns:p14="http://schemas.microsoft.com/office/powerpoint/2010/main" val="3712708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197274-16CF-4ADC-AA89-3CF8313C1A53}"/>
              </a:ext>
            </a:extLst>
          </p:cNvPr>
          <p:cNvSpPr>
            <a:spLocks noGrp="1"/>
          </p:cNvSpPr>
          <p:nvPr>
            <p:ph type="dt" sz="half" idx="10"/>
          </p:nvPr>
        </p:nvSpPr>
        <p:spPr/>
        <p:txBody>
          <a:bodyPr/>
          <a:lstStyle/>
          <a:p>
            <a:fld id="{506406F9-44D0-4B14-8355-BA4DB14CA2B8}" type="datetimeFigureOut">
              <a:rPr lang="en-US" smtClean="0"/>
              <a:t>5/18/2022</a:t>
            </a:fld>
            <a:endParaRPr lang="en-US" dirty="0"/>
          </a:p>
        </p:txBody>
      </p:sp>
      <p:sp>
        <p:nvSpPr>
          <p:cNvPr id="3" name="Footer Placeholder 2">
            <a:extLst>
              <a:ext uri="{FF2B5EF4-FFF2-40B4-BE49-F238E27FC236}">
                <a16:creationId xmlns:a16="http://schemas.microsoft.com/office/drawing/2014/main" id="{38F60DB5-55EB-4125-9FD7-80378DA1622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CFA5284-9FB9-447C-A686-E38EDD33FD7F}"/>
              </a:ext>
            </a:extLst>
          </p:cNvPr>
          <p:cNvSpPr>
            <a:spLocks noGrp="1"/>
          </p:cNvSpPr>
          <p:nvPr>
            <p:ph type="sldNum" sz="quarter" idx="12"/>
          </p:nvPr>
        </p:nvSpPr>
        <p:spPr/>
        <p:txBody>
          <a:bodyPr/>
          <a:lstStyle/>
          <a:p>
            <a:fld id="{7F3384F3-D386-4A49-851D-DD8213D8F4DC}" type="slidenum">
              <a:rPr lang="en-US" smtClean="0"/>
              <a:t>‹#›</a:t>
            </a:fld>
            <a:endParaRPr lang="en-US" dirty="0"/>
          </a:p>
        </p:txBody>
      </p:sp>
    </p:spTree>
    <p:extLst>
      <p:ext uri="{BB962C8B-B14F-4D97-AF65-F5344CB8AC3E}">
        <p14:creationId xmlns:p14="http://schemas.microsoft.com/office/powerpoint/2010/main" val="2406926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7CEF6-8AA2-4A4B-94D6-416E32C95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27B2D2-9A34-45BB-B004-156ABFEE15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C19BD-B400-4E2B-8EA1-49690E0E3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D5F99E-E9DA-403E-9F2F-E4C095CF5A1D}"/>
              </a:ext>
            </a:extLst>
          </p:cNvPr>
          <p:cNvSpPr>
            <a:spLocks noGrp="1"/>
          </p:cNvSpPr>
          <p:nvPr>
            <p:ph type="dt" sz="half" idx="10"/>
          </p:nvPr>
        </p:nvSpPr>
        <p:spPr/>
        <p:txBody>
          <a:bodyPr/>
          <a:lstStyle/>
          <a:p>
            <a:fld id="{506406F9-44D0-4B14-8355-BA4DB14CA2B8}" type="datetimeFigureOut">
              <a:rPr lang="en-US" smtClean="0"/>
              <a:t>5/18/2022</a:t>
            </a:fld>
            <a:endParaRPr lang="en-US" dirty="0"/>
          </a:p>
        </p:txBody>
      </p:sp>
      <p:sp>
        <p:nvSpPr>
          <p:cNvPr id="6" name="Footer Placeholder 5">
            <a:extLst>
              <a:ext uri="{FF2B5EF4-FFF2-40B4-BE49-F238E27FC236}">
                <a16:creationId xmlns:a16="http://schemas.microsoft.com/office/drawing/2014/main" id="{91D7FA8C-9D00-4548-AB8D-95D282A1FB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81C275-6457-47E9-92B6-3123300EC893}"/>
              </a:ext>
            </a:extLst>
          </p:cNvPr>
          <p:cNvSpPr>
            <a:spLocks noGrp="1"/>
          </p:cNvSpPr>
          <p:nvPr>
            <p:ph type="sldNum" sz="quarter" idx="12"/>
          </p:nvPr>
        </p:nvSpPr>
        <p:spPr/>
        <p:txBody>
          <a:bodyPr/>
          <a:lstStyle/>
          <a:p>
            <a:fld id="{7F3384F3-D386-4A49-851D-DD8213D8F4DC}" type="slidenum">
              <a:rPr lang="en-US" smtClean="0"/>
              <a:t>‹#›</a:t>
            </a:fld>
            <a:endParaRPr lang="en-US" dirty="0"/>
          </a:p>
        </p:txBody>
      </p:sp>
    </p:spTree>
    <p:extLst>
      <p:ext uri="{BB962C8B-B14F-4D97-AF65-F5344CB8AC3E}">
        <p14:creationId xmlns:p14="http://schemas.microsoft.com/office/powerpoint/2010/main" val="2164849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1501-2ACC-4A6D-918B-8CAF7F81B1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F28CFF-07CD-47CB-9846-6E0C09477F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4D43709-E186-4A40-AD18-4ABE4713F8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FDF37-93B2-4126-A864-24658B90A878}"/>
              </a:ext>
            </a:extLst>
          </p:cNvPr>
          <p:cNvSpPr>
            <a:spLocks noGrp="1"/>
          </p:cNvSpPr>
          <p:nvPr>
            <p:ph type="dt" sz="half" idx="10"/>
          </p:nvPr>
        </p:nvSpPr>
        <p:spPr/>
        <p:txBody>
          <a:bodyPr/>
          <a:lstStyle/>
          <a:p>
            <a:fld id="{506406F9-44D0-4B14-8355-BA4DB14CA2B8}" type="datetimeFigureOut">
              <a:rPr lang="en-US" smtClean="0"/>
              <a:t>5/18/2022</a:t>
            </a:fld>
            <a:endParaRPr lang="en-US" dirty="0"/>
          </a:p>
        </p:txBody>
      </p:sp>
      <p:sp>
        <p:nvSpPr>
          <p:cNvPr id="6" name="Footer Placeholder 5">
            <a:extLst>
              <a:ext uri="{FF2B5EF4-FFF2-40B4-BE49-F238E27FC236}">
                <a16:creationId xmlns:a16="http://schemas.microsoft.com/office/drawing/2014/main" id="{F7FA97A9-9939-4D28-81A8-9205A85CDD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60FEB3-D496-4053-A914-59CB9C6ADC4D}"/>
              </a:ext>
            </a:extLst>
          </p:cNvPr>
          <p:cNvSpPr>
            <a:spLocks noGrp="1"/>
          </p:cNvSpPr>
          <p:nvPr>
            <p:ph type="sldNum" sz="quarter" idx="12"/>
          </p:nvPr>
        </p:nvSpPr>
        <p:spPr/>
        <p:txBody>
          <a:bodyPr/>
          <a:lstStyle/>
          <a:p>
            <a:fld id="{7F3384F3-D386-4A49-851D-DD8213D8F4DC}" type="slidenum">
              <a:rPr lang="en-US" smtClean="0"/>
              <a:t>‹#›</a:t>
            </a:fld>
            <a:endParaRPr lang="en-US" dirty="0"/>
          </a:p>
        </p:txBody>
      </p:sp>
    </p:spTree>
    <p:extLst>
      <p:ext uri="{BB962C8B-B14F-4D97-AF65-F5344CB8AC3E}">
        <p14:creationId xmlns:p14="http://schemas.microsoft.com/office/powerpoint/2010/main" val="3325133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D1E9-7F1E-438C-8C68-9208AC668A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DBB63-8479-4F9B-BC87-536FB8C9F5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F49124-03BB-4A3C-9041-B312B0652DEF}"/>
              </a:ext>
            </a:extLst>
          </p:cNvPr>
          <p:cNvSpPr>
            <a:spLocks noGrp="1"/>
          </p:cNvSpPr>
          <p:nvPr>
            <p:ph type="dt" sz="half" idx="10"/>
          </p:nvPr>
        </p:nvSpPr>
        <p:spPr/>
        <p:txBody>
          <a:bodyPr/>
          <a:lstStyle/>
          <a:p>
            <a:fld id="{506406F9-44D0-4B14-8355-BA4DB14CA2B8}" type="datetimeFigureOut">
              <a:rPr lang="en-US" smtClean="0"/>
              <a:t>5/18/2022</a:t>
            </a:fld>
            <a:endParaRPr lang="en-US" dirty="0"/>
          </a:p>
        </p:txBody>
      </p:sp>
      <p:sp>
        <p:nvSpPr>
          <p:cNvPr id="5" name="Footer Placeholder 4">
            <a:extLst>
              <a:ext uri="{FF2B5EF4-FFF2-40B4-BE49-F238E27FC236}">
                <a16:creationId xmlns:a16="http://schemas.microsoft.com/office/drawing/2014/main" id="{0E2778BB-4918-4FB7-8EF9-A296C9D085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E10134-5A3C-4467-A730-6423286B5EEB}"/>
              </a:ext>
            </a:extLst>
          </p:cNvPr>
          <p:cNvSpPr>
            <a:spLocks noGrp="1"/>
          </p:cNvSpPr>
          <p:nvPr>
            <p:ph type="sldNum" sz="quarter" idx="12"/>
          </p:nvPr>
        </p:nvSpPr>
        <p:spPr/>
        <p:txBody>
          <a:bodyPr/>
          <a:lstStyle/>
          <a:p>
            <a:fld id="{7F3384F3-D386-4A49-851D-DD8213D8F4DC}" type="slidenum">
              <a:rPr lang="en-US" smtClean="0"/>
              <a:t>‹#›</a:t>
            </a:fld>
            <a:endParaRPr lang="en-US" dirty="0"/>
          </a:p>
        </p:txBody>
      </p:sp>
    </p:spTree>
    <p:extLst>
      <p:ext uri="{BB962C8B-B14F-4D97-AF65-F5344CB8AC3E}">
        <p14:creationId xmlns:p14="http://schemas.microsoft.com/office/powerpoint/2010/main" val="2668176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1855B5-6F64-4797-8424-47BCCE04E1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E6061E-880B-4A9B-AA1B-88AC084E96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DC201-F56B-4BDF-AD86-61868EF0BDFE}"/>
              </a:ext>
            </a:extLst>
          </p:cNvPr>
          <p:cNvSpPr>
            <a:spLocks noGrp="1"/>
          </p:cNvSpPr>
          <p:nvPr>
            <p:ph type="dt" sz="half" idx="10"/>
          </p:nvPr>
        </p:nvSpPr>
        <p:spPr/>
        <p:txBody>
          <a:bodyPr/>
          <a:lstStyle/>
          <a:p>
            <a:fld id="{506406F9-44D0-4B14-8355-BA4DB14CA2B8}" type="datetimeFigureOut">
              <a:rPr lang="en-US" smtClean="0"/>
              <a:t>5/18/2022</a:t>
            </a:fld>
            <a:endParaRPr lang="en-US" dirty="0"/>
          </a:p>
        </p:txBody>
      </p:sp>
      <p:sp>
        <p:nvSpPr>
          <p:cNvPr id="5" name="Footer Placeholder 4">
            <a:extLst>
              <a:ext uri="{FF2B5EF4-FFF2-40B4-BE49-F238E27FC236}">
                <a16:creationId xmlns:a16="http://schemas.microsoft.com/office/drawing/2014/main" id="{01154FD1-1A8C-4AF7-8803-92CDBA2A4E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EE6982-420D-4EC6-A11F-104500D870BC}"/>
              </a:ext>
            </a:extLst>
          </p:cNvPr>
          <p:cNvSpPr>
            <a:spLocks noGrp="1"/>
          </p:cNvSpPr>
          <p:nvPr>
            <p:ph type="sldNum" sz="quarter" idx="12"/>
          </p:nvPr>
        </p:nvSpPr>
        <p:spPr/>
        <p:txBody>
          <a:bodyPr/>
          <a:lstStyle/>
          <a:p>
            <a:fld id="{7F3384F3-D386-4A49-851D-DD8213D8F4DC}" type="slidenum">
              <a:rPr lang="en-US" smtClean="0"/>
              <a:t>‹#›</a:t>
            </a:fld>
            <a:endParaRPr lang="en-US" dirty="0"/>
          </a:p>
        </p:txBody>
      </p:sp>
    </p:spTree>
    <p:extLst>
      <p:ext uri="{BB962C8B-B14F-4D97-AF65-F5344CB8AC3E}">
        <p14:creationId xmlns:p14="http://schemas.microsoft.com/office/powerpoint/2010/main" val="353073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414792" y="2"/>
            <a:ext cx="11777208" cy="5500679"/>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2"/>
            <a:ext cx="414792" cy="5500679"/>
          </a:xfrm>
          <a:prstGeom prst="rect">
            <a:avLst/>
          </a:prstGeom>
          <a:solidFill>
            <a:srgbClr val="8317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Parallelogram 3">
            <a:extLst>
              <a:ext uri="{FF2B5EF4-FFF2-40B4-BE49-F238E27FC236}">
                <a16:creationId xmlns:a16="http://schemas.microsoft.com/office/drawing/2014/main" id="{655C5D63-FA0F-AA44-97D7-080CCD54E762}"/>
              </a:ext>
            </a:extLst>
          </p:cNvPr>
          <p:cNvSpPr/>
          <p:nvPr userDrawn="1"/>
        </p:nvSpPr>
        <p:spPr>
          <a:xfrm>
            <a:off x="655093" y="-29681"/>
            <a:ext cx="11543732" cy="1390045"/>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799" h="979640">
                <a:moveTo>
                  <a:pt x="0" y="979640"/>
                </a:moveTo>
                <a:lnTo>
                  <a:pt x="240542" y="17473"/>
                </a:lnTo>
                <a:lnTo>
                  <a:pt x="8653725" y="0"/>
                </a:lnTo>
                <a:lnTo>
                  <a:pt x="8657799" y="979640"/>
                </a:lnTo>
                <a:lnTo>
                  <a:pt x="0" y="979640"/>
                </a:lnTo>
                <a:close/>
              </a:path>
            </a:pathLst>
          </a:custGeom>
          <a:solidFill>
            <a:srgbClr val="1C6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Parallelogram 13">
            <a:extLst>
              <a:ext uri="{FF2B5EF4-FFF2-40B4-BE49-F238E27FC236}">
                <a16:creationId xmlns:a16="http://schemas.microsoft.com/office/drawing/2014/main" id="{4B35BC95-68D5-D144-B7BA-A0E504DA6585}"/>
              </a:ext>
            </a:extLst>
          </p:cNvPr>
          <p:cNvSpPr/>
          <p:nvPr userDrawn="1"/>
        </p:nvSpPr>
        <p:spPr>
          <a:xfrm>
            <a:off x="2782625" y="-714"/>
            <a:ext cx="2221244" cy="1229569"/>
          </a:xfrm>
          <a:prstGeom prst="parallelogram">
            <a:avLst/>
          </a:prstGeom>
          <a:blipFill>
            <a:blip r:embed="rId2"/>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9" name="Parallelogram 18">
            <a:extLst>
              <a:ext uri="{FF2B5EF4-FFF2-40B4-BE49-F238E27FC236}">
                <a16:creationId xmlns:a16="http://schemas.microsoft.com/office/drawing/2014/main" id="{E1D27539-EEE7-D947-88A1-825F5588D6B7}"/>
              </a:ext>
            </a:extLst>
          </p:cNvPr>
          <p:cNvSpPr/>
          <p:nvPr userDrawn="1"/>
        </p:nvSpPr>
        <p:spPr>
          <a:xfrm>
            <a:off x="4838777" y="-1199"/>
            <a:ext cx="2221244" cy="1229569"/>
          </a:xfrm>
          <a:prstGeom prst="parallelogram">
            <a:avLst/>
          </a:prstGeom>
          <a:blipFill>
            <a:blip r:embed="rId3"/>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Parallelogram 19">
            <a:extLst>
              <a:ext uri="{FF2B5EF4-FFF2-40B4-BE49-F238E27FC236}">
                <a16:creationId xmlns:a16="http://schemas.microsoft.com/office/drawing/2014/main" id="{741BD22A-9179-9F45-8F35-1E8B410D789D}"/>
              </a:ext>
            </a:extLst>
          </p:cNvPr>
          <p:cNvSpPr/>
          <p:nvPr userDrawn="1"/>
        </p:nvSpPr>
        <p:spPr>
          <a:xfrm>
            <a:off x="726471" y="1512"/>
            <a:ext cx="2221244" cy="1229569"/>
          </a:xfrm>
          <a:prstGeom prst="parallelogram">
            <a:avLst/>
          </a:prstGeom>
          <a:blipFill>
            <a:blip r:embed="rId4"/>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1" name="Parallelogram 20">
            <a:extLst>
              <a:ext uri="{FF2B5EF4-FFF2-40B4-BE49-F238E27FC236}">
                <a16:creationId xmlns:a16="http://schemas.microsoft.com/office/drawing/2014/main" id="{CEA05AA7-B468-204D-93A1-2C14D2D7ABF0}"/>
              </a:ext>
            </a:extLst>
          </p:cNvPr>
          <p:cNvSpPr/>
          <p:nvPr userDrawn="1"/>
        </p:nvSpPr>
        <p:spPr>
          <a:xfrm>
            <a:off x="6894930" y="-11835"/>
            <a:ext cx="2221244" cy="1229569"/>
          </a:xfrm>
          <a:prstGeom prst="parallelogram">
            <a:avLst/>
          </a:prstGeom>
          <a:blipFill>
            <a:blip r:embed="rId5"/>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077B7209-94EB-E345-B655-62B77C525A47}"/>
              </a:ext>
            </a:extLst>
          </p:cNvPr>
          <p:cNvSpPr/>
          <p:nvPr userDrawn="1"/>
        </p:nvSpPr>
        <p:spPr>
          <a:xfrm>
            <a:off x="1" y="5887804"/>
            <a:ext cx="12191999" cy="9586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Rectangle 9"/>
          <p:cNvSpPr/>
          <p:nvPr userDrawn="1"/>
        </p:nvSpPr>
        <p:spPr>
          <a:xfrm>
            <a:off x="0" y="5638241"/>
            <a:ext cx="12192000" cy="1071727"/>
          </a:xfrm>
          <a:prstGeom prst="rect">
            <a:avLst/>
          </a:prstGeom>
          <a:solidFill>
            <a:srgbClr val="A2C1E5">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 Placeholder 4">
            <a:extLst>
              <a:ext uri="{FF2B5EF4-FFF2-40B4-BE49-F238E27FC236}">
                <a16:creationId xmlns:a16="http://schemas.microsoft.com/office/drawing/2014/main" id="{3295AC9F-E362-4AF5-88B1-9D5E086D0177}"/>
              </a:ext>
            </a:extLst>
          </p:cNvPr>
          <p:cNvSpPr>
            <a:spLocks noGrp="1"/>
          </p:cNvSpPr>
          <p:nvPr>
            <p:ph type="body" sz="quarter" idx="10" hasCustomPrompt="1"/>
          </p:nvPr>
        </p:nvSpPr>
        <p:spPr>
          <a:xfrm>
            <a:off x="414142" y="5769643"/>
            <a:ext cx="3788833" cy="825500"/>
          </a:xfrm>
        </p:spPr>
        <p:txBody>
          <a:bodyPr anchor="ctr">
            <a:normAutofit/>
          </a:bodyPr>
          <a:lstStyle>
            <a:lvl1pPr marL="0" indent="0">
              <a:buNone/>
              <a:defRPr sz="2400"/>
            </a:lvl1pPr>
          </a:lstStyle>
          <a:p>
            <a:pPr lvl="0"/>
            <a:r>
              <a:rPr lang="en-US" dirty="0"/>
              <a:t>Location of Presentation Date</a:t>
            </a:r>
          </a:p>
        </p:txBody>
      </p:sp>
      <p:grpSp>
        <p:nvGrpSpPr>
          <p:cNvPr id="15" name="Group 14"/>
          <p:cNvGrpSpPr/>
          <p:nvPr userDrawn="1"/>
        </p:nvGrpSpPr>
        <p:grpSpPr>
          <a:xfrm>
            <a:off x="8940800" y="5726379"/>
            <a:ext cx="3005579" cy="927223"/>
            <a:chOff x="5991773" y="5731961"/>
            <a:chExt cx="2968012" cy="915633"/>
          </a:xfrm>
        </p:grpSpPr>
        <p:pic>
          <p:nvPicPr>
            <p:cNvPr id="16" name="Picture 15" descr="12652_SAMHSA_LogoRedesign_FINAL.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86600" y="5891367"/>
              <a:ext cx="1873185" cy="666470"/>
            </a:xfrm>
            <a:prstGeom prst="rect">
              <a:avLst/>
            </a:prstGeom>
          </p:spPr>
        </p:pic>
        <p:pic>
          <p:nvPicPr>
            <p:cNvPr id="18" name="Picture 17" descr="HHS-Logo-camera-ready.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91773" y="5731961"/>
              <a:ext cx="963363" cy="915633"/>
            </a:xfrm>
            <a:prstGeom prst="rect">
              <a:avLst/>
            </a:prstGeom>
          </p:spPr>
        </p:pic>
      </p:grpSp>
      <p:sp>
        <p:nvSpPr>
          <p:cNvPr id="24" name="Rectangle 23">
            <a:extLst>
              <a:ext uri="{FF2B5EF4-FFF2-40B4-BE49-F238E27FC236}">
                <a16:creationId xmlns:a16="http://schemas.microsoft.com/office/drawing/2014/main" id="{4600943D-0D9B-447E-B70C-3FD90360EB30}"/>
              </a:ext>
            </a:extLst>
          </p:cNvPr>
          <p:cNvSpPr/>
          <p:nvPr userDrawn="1"/>
        </p:nvSpPr>
        <p:spPr>
          <a:xfrm>
            <a:off x="2434894" y="2830286"/>
            <a:ext cx="9757105" cy="2377326"/>
          </a:xfrm>
          <a:prstGeom prst="rect">
            <a:avLst/>
          </a:pr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5" name="Subtitle 2">
            <a:extLst>
              <a:ext uri="{FF2B5EF4-FFF2-40B4-BE49-F238E27FC236}">
                <a16:creationId xmlns:a16="http://schemas.microsoft.com/office/drawing/2014/main" id="{04A290BE-DC0A-46E4-909D-B28C2DF4B011}"/>
              </a:ext>
            </a:extLst>
          </p:cNvPr>
          <p:cNvSpPr>
            <a:spLocks noGrp="1"/>
          </p:cNvSpPr>
          <p:nvPr>
            <p:ph type="subTitle" idx="1" hasCustomPrompt="1"/>
          </p:nvPr>
        </p:nvSpPr>
        <p:spPr>
          <a:xfrm>
            <a:off x="2434895" y="2855685"/>
            <a:ext cx="9511485" cy="2377326"/>
          </a:xfrm>
        </p:spPr>
        <p:txBody>
          <a:bodyPr anchor="ctr">
            <a:normAutofit/>
          </a:bodyPr>
          <a:lstStyle>
            <a:lvl1pPr marL="0" indent="0" algn="r">
              <a:spcBef>
                <a:spcPts val="800"/>
              </a:spcBef>
              <a:buNone/>
              <a:defRPr sz="2933">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Name of Presenter</a:t>
            </a:r>
          </a:p>
          <a:p>
            <a:r>
              <a:rPr lang="en-US" dirty="0"/>
              <a:t>Position Title</a:t>
            </a:r>
          </a:p>
          <a:p>
            <a:r>
              <a:rPr lang="en-US" dirty="0"/>
              <a:t>Substance Abuse and Mental Health Services Administration</a:t>
            </a:r>
          </a:p>
          <a:p>
            <a:r>
              <a:rPr lang="en-US" dirty="0"/>
              <a:t>U.S. Department of Health and Human Services</a:t>
            </a:r>
          </a:p>
        </p:txBody>
      </p:sp>
      <p:sp>
        <p:nvSpPr>
          <p:cNvPr id="26" name="Title 1">
            <a:extLst>
              <a:ext uri="{FF2B5EF4-FFF2-40B4-BE49-F238E27FC236}">
                <a16:creationId xmlns:a16="http://schemas.microsoft.com/office/drawing/2014/main" id="{15F2B93A-E3A6-49CD-95ED-B15EB2212E8C}"/>
              </a:ext>
            </a:extLst>
          </p:cNvPr>
          <p:cNvSpPr>
            <a:spLocks noGrp="1"/>
          </p:cNvSpPr>
          <p:nvPr>
            <p:ph type="ctrTitle"/>
          </p:nvPr>
        </p:nvSpPr>
        <p:spPr>
          <a:xfrm>
            <a:off x="1710936" y="1497924"/>
            <a:ext cx="10235443" cy="1157883"/>
          </a:xfrm>
          <a:prstGeom prst="rect">
            <a:avLst/>
          </a:prstGeom>
        </p:spPr>
        <p:txBody>
          <a:bodyPr>
            <a:noAutofit/>
          </a:bodyPr>
          <a:lstStyle>
            <a:lvl1pPr algn="r">
              <a:defRPr sz="4267" b="1">
                <a:solidFill>
                  <a:schemeClr val="bg1"/>
                </a:solidFill>
              </a:defRPr>
            </a:lvl1pPr>
          </a:lstStyle>
          <a:p>
            <a:r>
              <a:rPr lang="en-US" dirty="0"/>
              <a:t>Click to edit Master title style</a:t>
            </a:r>
          </a:p>
        </p:txBody>
      </p:sp>
      <p:pic>
        <p:nvPicPr>
          <p:cNvPr id="27" name="Picture 4">
            <a:extLst>
              <a:ext uri="{FF2B5EF4-FFF2-40B4-BE49-F238E27FC236}">
                <a16:creationId xmlns:a16="http://schemas.microsoft.com/office/drawing/2014/main" id="{5A17176C-2B0F-41DD-B051-D9974B60CD1D}"/>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3906" t="27989" r="19960" b="28351"/>
          <a:stretch/>
        </p:blipFill>
        <p:spPr bwMode="auto">
          <a:xfrm>
            <a:off x="9225652" y="130724"/>
            <a:ext cx="1755648" cy="105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1490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arallelogram 3">
            <a:extLst>
              <a:ext uri="{FF2B5EF4-FFF2-40B4-BE49-F238E27FC236}">
                <a16:creationId xmlns:a16="http://schemas.microsoft.com/office/drawing/2014/main" id="{440DFE7E-F1C7-4A71-A44A-65C7F06CCF5D}"/>
              </a:ext>
            </a:extLst>
          </p:cNvPr>
          <p:cNvSpPr/>
          <p:nvPr userDrawn="1"/>
        </p:nvSpPr>
        <p:spPr>
          <a:xfrm>
            <a:off x="-5502" y="6345907"/>
            <a:ext cx="10053665" cy="356147"/>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 name="connsiteX0" fmla="*/ 0 w 8653725"/>
              <a:gd name="connsiteY0" fmla="*/ 979640 h 979640"/>
              <a:gd name="connsiteX1" fmla="*/ 240542 w 8653725"/>
              <a:gd name="connsiteY1" fmla="*/ 17473 h 979640"/>
              <a:gd name="connsiteX2" fmla="*/ 8653725 w 8653725"/>
              <a:gd name="connsiteY2" fmla="*/ 0 h 979640"/>
              <a:gd name="connsiteX3" fmla="*/ 8476683 w 8653725"/>
              <a:gd name="connsiteY3" fmla="*/ 979640 h 979640"/>
              <a:gd name="connsiteX4" fmla="*/ 0 w 8653725"/>
              <a:gd name="connsiteY4" fmla="*/ 979640 h 979640"/>
              <a:gd name="connsiteX0" fmla="*/ 0 w 8653725"/>
              <a:gd name="connsiteY0" fmla="*/ 979640 h 979640"/>
              <a:gd name="connsiteX1" fmla="*/ 53179 w 8653725"/>
              <a:gd name="connsiteY1" fmla="*/ 17472 h 979640"/>
              <a:gd name="connsiteX2" fmla="*/ 8653725 w 8653725"/>
              <a:gd name="connsiteY2" fmla="*/ 0 h 979640"/>
              <a:gd name="connsiteX3" fmla="*/ 8476683 w 8653725"/>
              <a:gd name="connsiteY3" fmla="*/ 979640 h 979640"/>
              <a:gd name="connsiteX4" fmla="*/ 0 w 8653725"/>
              <a:gd name="connsiteY4" fmla="*/ 979640 h 979640"/>
              <a:gd name="connsiteX0" fmla="*/ 21765 w 8600546"/>
              <a:gd name="connsiteY0" fmla="*/ 1022431 h 1022431"/>
              <a:gd name="connsiteX1" fmla="*/ 0 w 8600546"/>
              <a:gd name="connsiteY1" fmla="*/ 17472 h 1022431"/>
              <a:gd name="connsiteX2" fmla="*/ 8600546 w 8600546"/>
              <a:gd name="connsiteY2" fmla="*/ 0 h 1022431"/>
              <a:gd name="connsiteX3" fmla="*/ 8423504 w 8600546"/>
              <a:gd name="connsiteY3" fmla="*/ 979640 h 1022431"/>
              <a:gd name="connsiteX4" fmla="*/ 21765 w 8600546"/>
              <a:gd name="connsiteY4" fmla="*/ 1022431 h 1022431"/>
              <a:gd name="connsiteX0" fmla="*/ 3029 w 8600546"/>
              <a:gd name="connsiteY0" fmla="*/ 1043830 h 1043830"/>
              <a:gd name="connsiteX1" fmla="*/ 0 w 8600546"/>
              <a:gd name="connsiteY1" fmla="*/ 17472 h 1043830"/>
              <a:gd name="connsiteX2" fmla="*/ 8600546 w 8600546"/>
              <a:gd name="connsiteY2" fmla="*/ 0 h 1043830"/>
              <a:gd name="connsiteX3" fmla="*/ 8423504 w 8600546"/>
              <a:gd name="connsiteY3" fmla="*/ 979640 h 1043830"/>
              <a:gd name="connsiteX4" fmla="*/ 3029 w 8600546"/>
              <a:gd name="connsiteY4" fmla="*/ 1043830 h 10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546" h="1043830">
                <a:moveTo>
                  <a:pt x="3029" y="1043830"/>
                </a:moveTo>
                <a:cubicBezTo>
                  <a:pt x="2019" y="701711"/>
                  <a:pt x="1010" y="359591"/>
                  <a:pt x="0" y="17472"/>
                </a:cubicBezTo>
                <a:lnTo>
                  <a:pt x="8600546" y="0"/>
                </a:lnTo>
                <a:lnTo>
                  <a:pt x="8423504" y="979640"/>
                </a:lnTo>
                <a:lnTo>
                  <a:pt x="3029" y="1043830"/>
                </a:lnTo>
                <a:close/>
              </a:path>
            </a:pathLst>
          </a:cu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Parallelogram 3">
            <a:extLst>
              <a:ext uri="{FF2B5EF4-FFF2-40B4-BE49-F238E27FC236}">
                <a16:creationId xmlns:a16="http://schemas.microsoft.com/office/drawing/2014/main" id="{C2E24942-E12A-F141-B875-D3491A60003A}"/>
              </a:ext>
            </a:extLst>
          </p:cNvPr>
          <p:cNvSpPr/>
          <p:nvPr userDrawn="1"/>
        </p:nvSpPr>
        <p:spPr>
          <a:xfrm>
            <a:off x="-5502" y="6324007"/>
            <a:ext cx="10053665" cy="356147"/>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 name="connsiteX0" fmla="*/ 0 w 8653725"/>
              <a:gd name="connsiteY0" fmla="*/ 979640 h 979640"/>
              <a:gd name="connsiteX1" fmla="*/ 240542 w 8653725"/>
              <a:gd name="connsiteY1" fmla="*/ 17473 h 979640"/>
              <a:gd name="connsiteX2" fmla="*/ 8653725 w 8653725"/>
              <a:gd name="connsiteY2" fmla="*/ 0 h 979640"/>
              <a:gd name="connsiteX3" fmla="*/ 8476683 w 8653725"/>
              <a:gd name="connsiteY3" fmla="*/ 979640 h 979640"/>
              <a:gd name="connsiteX4" fmla="*/ 0 w 8653725"/>
              <a:gd name="connsiteY4" fmla="*/ 979640 h 979640"/>
              <a:gd name="connsiteX0" fmla="*/ 0 w 8653725"/>
              <a:gd name="connsiteY0" fmla="*/ 979640 h 979640"/>
              <a:gd name="connsiteX1" fmla="*/ 53179 w 8653725"/>
              <a:gd name="connsiteY1" fmla="*/ 17472 h 979640"/>
              <a:gd name="connsiteX2" fmla="*/ 8653725 w 8653725"/>
              <a:gd name="connsiteY2" fmla="*/ 0 h 979640"/>
              <a:gd name="connsiteX3" fmla="*/ 8476683 w 8653725"/>
              <a:gd name="connsiteY3" fmla="*/ 979640 h 979640"/>
              <a:gd name="connsiteX4" fmla="*/ 0 w 8653725"/>
              <a:gd name="connsiteY4" fmla="*/ 979640 h 979640"/>
              <a:gd name="connsiteX0" fmla="*/ 21765 w 8600546"/>
              <a:gd name="connsiteY0" fmla="*/ 1022431 h 1022431"/>
              <a:gd name="connsiteX1" fmla="*/ 0 w 8600546"/>
              <a:gd name="connsiteY1" fmla="*/ 17472 h 1022431"/>
              <a:gd name="connsiteX2" fmla="*/ 8600546 w 8600546"/>
              <a:gd name="connsiteY2" fmla="*/ 0 h 1022431"/>
              <a:gd name="connsiteX3" fmla="*/ 8423504 w 8600546"/>
              <a:gd name="connsiteY3" fmla="*/ 979640 h 1022431"/>
              <a:gd name="connsiteX4" fmla="*/ 21765 w 8600546"/>
              <a:gd name="connsiteY4" fmla="*/ 1022431 h 1022431"/>
              <a:gd name="connsiteX0" fmla="*/ 3029 w 8600546"/>
              <a:gd name="connsiteY0" fmla="*/ 1043830 h 1043830"/>
              <a:gd name="connsiteX1" fmla="*/ 0 w 8600546"/>
              <a:gd name="connsiteY1" fmla="*/ 17472 h 1043830"/>
              <a:gd name="connsiteX2" fmla="*/ 8600546 w 8600546"/>
              <a:gd name="connsiteY2" fmla="*/ 0 h 1043830"/>
              <a:gd name="connsiteX3" fmla="*/ 8423504 w 8600546"/>
              <a:gd name="connsiteY3" fmla="*/ 979640 h 1043830"/>
              <a:gd name="connsiteX4" fmla="*/ 3029 w 8600546"/>
              <a:gd name="connsiteY4" fmla="*/ 1043830 h 10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546" h="1043830">
                <a:moveTo>
                  <a:pt x="3029" y="1043830"/>
                </a:moveTo>
                <a:cubicBezTo>
                  <a:pt x="2019" y="701711"/>
                  <a:pt x="1010" y="359591"/>
                  <a:pt x="0" y="17472"/>
                </a:cubicBezTo>
                <a:lnTo>
                  <a:pt x="8600546" y="0"/>
                </a:lnTo>
                <a:lnTo>
                  <a:pt x="8423504" y="979640"/>
                </a:lnTo>
                <a:lnTo>
                  <a:pt x="3029" y="1043830"/>
                </a:lnTo>
                <a:close/>
              </a:path>
            </a:pathLst>
          </a:cu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idx="1"/>
          </p:nvPr>
        </p:nvSpPr>
        <p:spPr>
          <a:xfrm>
            <a:off x="609600" y="1262687"/>
            <a:ext cx="10972800" cy="4863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a:xfrm>
            <a:off x="609600" y="6341751"/>
            <a:ext cx="2743200" cy="323803"/>
          </a:xfrm>
        </p:spPr>
        <p:txBody>
          <a:bodyPr/>
          <a:lstStyle/>
          <a:p>
            <a:fld id="{D07D4089-40B5-457D-927F-16367A53BB79}" type="slidenum">
              <a:rPr lang="en-US" smtClean="0"/>
              <a:pPr/>
              <a:t>‹#›</a:t>
            </a:fld>
            <a:endParaRPr lang="en-US" dirty="0"/>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pic>
        <p:nvPicPr>
          <p:cNvPr id="7" name="Picture 6"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296740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Parallelogram 3">
            <a:extLst>
              <a:ext uri="{FF2B5EF4-FFF2-40B4-BE49-F238E27FC236}">
                <a16:creationId xmlns:a16="http://schemas.microsoft.com/office/drawing/2014/main" id="{C2E24942-E12A-F141-B875-D3491A60003A}"/>
              </a:ext>
            </a:extLst>
          </p:cNvPr>
          <p:cNvSpPr/>
          <p:nvPr userDrawn="1"/>
        </p:nvSpPr>
        <p:spPr>
          <a:xfrm>
            <a:off x="-5502" y="6324007"/>
            <a:ext cx="10053665" cy="356147"/>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 name="connsiteX0" fmla="*/ 0 w 8653725"/>
              <a:gd name="connsiteY0" fmla="*/ 979640 h 979640"/>
              <a:gd name="connsiteX1" fmla="*/ 240542 w 8653725"/>
              <a:gd name="connsiteY1" fmla="*/ 17473 h 979640"/>
              <a:gd name="connsiteX2" fmla="*/ 8653725 w 8653725"/>
              <a:gd name="connsiteY2" fmla="*/ 0 h 979640"/>
              <a:gd name="connsiteX3" fmla="*/ 8476683 w 8653725"/>
              <a:gd name="connsiteY3" fmla="*/ 979640 h 979640"/>
              <a:gd name="connsiteX4" fmla="*/ 0 w 8653725"/>
              <a:gd name="connsiteY4" fmla="*/ 979640 h 979640"/>
              <a:gd name="connsiteX0" fmla="*/ 0 w 8653725"/>
              <a:gd name="connsiteY0" fmla="*/ 979640 h 979640"/>
              <a:gd name="connsiteX1" fmla="*/ 53179 w 8653725"/>
              <a:gd name="connsiteY1" fmla="*/ 17472 h 979640"/>
              <a:gd name="connsiteX2" fmla="*/ 8653725 w 8653725"/>
              <a:gd name="connsiteY2" fmla="*/ 0 h 979640"/>
              <a:gd name="connsiteX3" fmla="*/ 8476683 w 8653725"/>
              <a:gd name="connsiteY3" fmla="*/ 979640 h 979640"/>
              <a:gd name="connsiteX4" fmla="*/ 0 w 8653725"/>
              <a:gd name="connsiteY4" fmla="*/ 979640 h 979640"/>
              <a:gd name="connsiteX0" fmla="*/ 21765 w 8600546"/>
              <a:gd name="connsiteY0" fmla="*/ 1022431 h 1022431"/>
              <a:gd name="connsiteX1" fmla="*/ 0 w 8600546"/>
              <a:gd name="connsiteY1" fmla="*/ 17472 h 1022431"/>
              <a:gd name="connsiteX2" fmla="*/ 8600546 w 8600546"/>
              <a:gd name="connsiteY2" fmla="*/ 0 h 1022431"/>
              <a:gd name="connsiteX3" fmla="*/ 8423504 w 8600546"/>
              <a:gd name="connsiteY3" fmla="*/ 979640 h 1022431"/>
              <a:gd name="connsiteX4" fmla="*/ 21765 w 8600546"/>
              <a:gd name="connsiteY4" fmla="*/ 1022431 h 1022431"/>
              <a:gd name="connsiteX0" fmla="*/ 3029 w 8600546"/>
              <a:gd name="connsiteY0" fmla="*/ 1043830 h 1043830"/>
              <a:gd name="connsiteX1" fmla="*/ 0 w 8600546"/>
              <a:gd name="connsiteY1" fmla="*/ 17472 h 1043830"/>
              <a:gd name="connsiteX2" fmla="*/ 8600546 w 8600546"/>
              <a:gd name="connsiteY2" fmla="*/ 0 h 1043830"/>
              <a:gd name="connsiteX3" fmla="*/ 8423504 w 8600546"/>
              <a:gd name="connsiteY3" fmla="*/ 979640 h 1043830"/>
              <a:gd name="connsiteX4" fmla="*/ 3029 w 8600546"/>
              <a:gd name="connsiteY4" fmla="*/ 1043830 h 10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546" h="1043830">
                <a:moveTo>
                  <a:pt x="3029" y="1043830"/>
                </a:moveTo>
                <a:cubicBezTo>
                  <a:pt x="2019" y="701711"/>
                  <a:pt x="1010" y="359591"/>
                  <a:pt x="0" y="17472"/>
                </a:cubicBezTo>
                <a:lnTo>
                  <a:pt x="8600546" y="0"/>
                </a:lnTo>
                <a:lnTo>
                  <a:pt x="8423504" y="979640"/>
                </a:lnTo>
                <a:lnTo>
                  <a:pt x="3029" y="1043830"/>
                </a:lnTo>
                <a:close/>
              </a:path>
            </a:pathLst>
          </a:cu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idx="1"/>
          </p:nvPr>
        </p:nvSpPr>
        <p:spPr>
          <a:xfrm>
            <a:off x="609600" y="1262687"/>
            <a:ext cx="10972800" cy="4863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a:xfrm>
            <a:off x="609600" y="6341751"/>
            <a:ext cx="2743200" cy="323803"/>
          </a:xfrm>
        </p:spPr>
        <p:txBody>
          <a:bodyPr/>
          <a:lstStyle>
            <a:lvl1pPr>
              <a:defRPr>
                <a:solidFill>
                  <a:schemeClr val="tx1"/>
                </a:solidFill>
              </a:defRPr>
            </a:lvl1pPr>
          </a:lstStyle>
          <a:p>
            <a:fld id="{D07D4089-40B5-457D-927F-16367A53BB79}" type="slidenum">
              <a:rPr lang="en-US" smtClean="0"/>
              <a:pPr/>
              <a:t>‹#›</a:t>
            </a:fld>
            <a:endParaRPr lang="en-US" dirty="0"/>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pic>
        <p:nvPicPr>
          <p:cNvPr id="7" name="Picture 6"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32096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6268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970843"/>
            <a:ext cx="5386917" cy="41553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6268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970843"/>
            <a:ext cx="5389033" cy="41553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12652_SAMHSA_LogoRedesign_FINAL.png">
            <a:extLst>
              <a:ext uri="{FF2B5EF4-FFF2-40B4-BE49-F238E27FC236}">
                <a16:creationId xmlns:a16="http://schemas.microsoft.com/office/drawing/2014/main" id="{07679F62-54CE-4A16-A773-20779948D2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2821" y="6273456"/>
            <a:ext cx="1989580" cy="530912"/>
          </a:xfrm>
          <a:prstGeom prst="rect">
            <a:avLst/>
          </a:prstGeom>
        </p:spPr>
      </p:pic>
      <p:sp>
        <p:nvSpPr>
          <p:cNvPr id="16" name="Slide Number Placeholder 15">
            <a:extLst>
              <a:ext uri="{FF2B5EF4-FFF2-40B4-BE49-F238E27FC236}">
                <a16:creationId xmlns:a16="http://schemas.microsoft.com/office/drawing/2014/main" id="{3EB952FD-FA34-4FAC-AD3E-52F5D8CA5B0B}"/>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DCB6E4B7-FABE-4EA9-97E1-AC8EC525F7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8808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arallelogram 3">
            <a:extLst>
              <a:ext uri="{FF2B5EF4-FFF2-40B4-BE49-F238E27FC236}">
                <a16:creationId xmlns:a16="http://schemas.microsoft.com/office/drawing/2014/main" id="{6BC48A05-02FE-4CDD-A4EF-683FD34A6D59}"/>
              </a:ext>
            </a:extLst>
          </p:cNvPr>
          <p:cNvSpPr/>
          <p:nvPr userDrawn="1"/>
        </p:nvSpPr>
        <p:spPr>
          <a:xfrm>
            <a:off x="-5502" y="6345907"/>
            <a:ext cx="10053665" cy="356147"/>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 name="connsiteX0" fmla="*/ 0 w 8653725"/>
              <a:gd name="connsiteY0" fmla="*/ 979640 h 979640"/>
              <a:gd name="connsiteX1" fmla="*/ 240542 w 8653725"/>
              <a:gd name="connsiteY1" fmla="*/ 17473 h 979640"/>
              <a:gd name="connsiteX2" fmla="*/ 8653725 w 8653725"/>
              <a:gd name="connsiteY2" fmla="*/ 0 h 979640"/>
              <a:gd name="connsiteX3" fmla="*/ 8476683 w 8653725"/>
              <a:gd name="connsiteY3" fmla="*/ 979640 h 979640"/>
              <a:gd name="connsiteX4" fmla="*/ 0 w 8653725"/>
              <a:gd name="connsiteY4" fmla="*/ 979640 h 979640"/>
              <a:gd name="connsiteX0" fmla="*/ 0 w 8653725"/>
              <a:gd name="connsiteY0" fmla="*/ 979640 h 979640"/>
              <a:gd name="connsiteX1" fmla="*/ 53179 w 8653725"/>
              <a:gd name="connsiteY1" fmla="*/ 17472 h 979640"/>
              <a:gd name="connsiteX2" fmla="*/ 8653725 w 8653725"/>
              <a:gd name="connsiteY2" fmla="*/ 0 h 979640"/>
              <a:gd name="connsiteX3" fmla="*/ 8476683 w 8653725"/>
              <a:gd name="connsiteY3" fmla="*/ 979640 h 979640"/>
              <a:gd name="connsiteX4" fmla="*/ 0 w 8653725"/>
              <a:gd name="connsiteY4" fmla="*/ 979640 h 979640"/>
              <a:gd name="connsiteX0" fmla="*/ 21765 w 8600546"/>
              <a:gd name="connsiteY0" fmla="*/ 1022431 h 1022431"/>
              <a:gd name="connsiteX1" fmla="*/ 0 w 8600546"/>
              <a:gd name="connsiteY1" fmla="*/ 17472 h 1022431"/>
              <a:gd name="connsiteX2" fmla="*/ 8600546 w 8600546"/>
              <a:gd name="connsiteY2" fmla="*/ 0 h 1022431"/>
              <a:gd name="connsiteX3" fmla="*/ 8423504 w 8600546"/>
              <a:gd name="connsiteY3" fmla="*/ 979640 h 1022431"/>
              <a:gd name="connsiteX4" fmla="*/ 21765 w 8600546"/>
              <a:gd name="connsiteY4" fmla="*/ 1022431 h 1022431"/>
              <a:gd name="connsiteX0" fmla="*/ 3029 w 8600546"/>
              <a:gd name="connsiteY0" fmla="*/ 1043830 h 1043830"/>
              <a:gd name="connsiteX1" fmla="*/ 0 w 8600546"/>
              <a:gd name="connsiteY1" fmla="*/ 17472 h 1043830"/>
              <a:gd name="connsiteX2" fmla="*/ 8600546 w 8600546"/>
              <a:gd name="connsiteY2" fmla="*/ 0 h 1043830"/>
              <a:gd name="connsiteX3" fmla="*/ 8423504 w 8600546"/>
              <a:gd name="connsiteY3" fmla="*/ 979640 h 1043830"/>
              <a:gd name="connsiteX4" fmla="*/ 3029 w 8600546"/>
              <a:gd name="connsiteY4" fmla="*/ 1043830 h 10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546" h="1043830">
                <a:moveTo>
                  <a:pt x="3029" y="1043830"/>
                </a:moveTo>
                <a:cubicBezTo>
                  <a:pt x="2019" y="701711"/>
                  <a:pt x="1010" y="359591"/>
                  <a:pt x="0" y="17472"/>
                </a:cubicBezTo>
                <a:lnTo>
                  <a:pt x="8600546" y="0"/>
                </a:lnTo>
                <a:lnTo>
                  <a:pt x="8423504" y="979640"/>
                </a:lnTo>
                <a:lnTo>
                  <a:pt x="3029" y="1043830"/>
                </a:lnTo>
                <a:close/>
              </a:path>
            </a:pathLst>
          </a:cu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13" name="Slide Number Placeholder 12">
            <a:extLst>
              <a:ext uri="{FF2B5EF4-FFF2-40B4-BE49-F238E27FC236}">
                <a16:creationId xmlns:a16="http://schemas.microsoft.com/office/drawing/2014/main" id="{9C25D06C-5CC4-414F-B64F-A967EB8BC58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131B094D-1F11-4308-9A4E-9FF5E5E086F0}"/>
              </a:ext>
            </a:extLst>
          </p:cNvPr>
          <p:cNvSpPr>
            <a:spLocks noGrp="1"/>
          </p:cNvSpPr>
          <p:nvPr>
            <p:ph type="title"/>
          </p:nvPr>
        </p:nvSpPr>
        <p:spPr>
          <a:xfrm>
            <a:off x="963084" y="4424658"/>
            <a:ext cx="10363200" cy="972967"/>
          </a:xfrm>
        </p:spPr>
        <p:txBody>
          <a:bodyPr/>
          <a:lstStyle>
            <a:lvl1pPr>
              <a:defRPr>
                <a:solidFill>
                  <a:schemeClr val="tx1"/>
                </a:solidFill>
              </a:defRPr>
            </a:lvl1pPr>
          </a:lstStyle>
          <a:p>
            <a:r>
              <a:rPr lang="en-US" dirty="0"/>
              <a:t>Click to edit Master title style</a:t>
            </a:r>
          </a:p>
        </p:txBody>
      </p:sp>
      <p:pic>
        <p:nvPicPr>
          <p:cNvPr id="6" name="Picture 5"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2156415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Parallelogram 3">
            <a:extLst>
              <a:ext uri="{FF2B5EF4-FFF2-40B4-BE49-F238E27FC236}">
                <a16:creationId xmlns:a16="http://schemas.microsoft.com/office/drawing/2014/main" id="{2FE60370-50D6-488F-95D0-A83E13A45559}"/>
              </a:ext>
            </a:extLst>
          </p:cNvPr>
          <p:cNvSpPr/>
          <p:nvPr userDrawn="1"/>
        </p:nvSpPr>
        <p:spPr>
          <a:xfrm>
            <a:off x="-5502" y="6345907"/>
            <a:ext cx="10053665" cy="356147"/>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 name="connsiteX0" fmla="*/ 0 w 8653725"/>
              <a:gd name="connsiteY0" fmla="*/ 979640 h 979640"/>
              <a:gd name="connsiteX1" fmla="*/ 240542 w 8653725"/>
              <a:gd name="connsiteY1" fmla="*/ 17473 h 979640"/>
              <a:gd name="connsiteX2" fmla="*/ 8653725 w 8653725"/>
              <a:gd name="connsiteY2" fmla="*/ 0 h 979640"/>
              <a:gd name="connsiteX3" fmla="*/ 8476683 w 8653725"/>
              <a:gd name="connsiteY3" fmla="*/ 979640 h 979640"/>
              <a:gd name="connsiteX4" fmla="*/ 0 w 8653725"/>
              <a:gd name="connsiteY4" fmla="*/ 979640 h 979640"/>
              <a:gd name="connsiteX0" fmla="*/ 0 w 8653725"/>
              <a:gd name="connsiteY0" fmla="*/ 979640 h 979640"/>
              <a:gd name="connsiteX1" fmla="*/ 53179 w 8653725"/>
              <a:gd name="connsiteY1" fmla="*/ 17472 h 979640"/>
              <a:gd name="connsiteX2" fmla="*/ 8653725 w 8653725"/>
              <a:gd name="connsiteY2" fmla="*/ 0 h 979640"/>
              <a:gd name="connsiteX3" fmla="*/ 8476683 w 8653725"/>
              <a:gd name="connsiteY3" fmla="*/ 979640 h 979640"/>
              <a:gd name="connsiteX4" fmla="*/ 0 w 8653725"/>
              <a:gd name="connsiteY4" fmla="*/ 979640 h 979640"/>
              <a:gd name="connsiteX0" fmla="*/ 21765 w 8600546"/>
              <a:gd name="connsiteY0" fmla="*/ 1022431 h 1022431"/>
              <a:gd name="connsiteX1" fmla="*/ 0 w 8600546"/>
              <a:gd name="connsiteY1" fmla="*/ 17472 h 1022431"/>
              <a:gd name="connsiteX2" fmla="*/ 8600546 w 8600546"/>
              <a:gd name="connsiteY2" fmla="*/ 0 h 1022431"/>
              <a:gd name="connsiteX3" fmla="*/ 8423504 w 8600546"/>
              <a:gd name="connsiteY3" fmla="*/ 979640 h 1022431"/>
              <a:gd name="connsiteX4" fmla="*/ 21765 w 8600546"/>
              <a:gd name="connsiteY4" fmla="*/ 1022431 h 1022431"/>
              <a:gd name="connsiteX0" fmla="*/ 3029 w 8600546"/>
              <a:gd name="connsiteY0" fmla="*/ 1043830 h 1043830"/>
              <a:gd name="connsiteX1" fmla="*/ 0 w 8600546"/>
              <a:gd name="connsiteY1" fmla="*/ 17472 h 1043830"/>
              <a:gd name="connsiteX2" fmla="*/ 8600546 w 8600546"/>
              <a:gd name="connsiteY2" fmla="*/ 0 h 1043830"/>
              <a:gd name="connsiteX3" fmla="*/ 8423504 w 8600546"/>
              <a:gd name="connsiteY3" fmla="*/ 979640 h 1043830"/>
              <a:gd name="connsiteX4" fmla="*/ 3029 w 8600546"/>
              <a:gd name="connsiteY4" fmla="*/ 1043830 h 10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546" h="1043830">
                <a:moveTo>
                  <a:pt x="3029" y="1043830"/>
                </a:moveTo>
                <a:cubicBezTo>
                  <a:pt x="2019" y="701711"/>
                  <a:pt x="1010" y="359591"/>
                  <a:pt x="0" y="17472"/>
                </a:cubicBezTo>
                <a:lnTo>
                  <a:pt x="8600546" y="0"/>
                </a:lnTo>
                <a:lnTo>
                  <a:pt x="8423504" y="979640"/>
                </a:lnTo>
                <a:lnTo>
                  <a:pt x="3029" y="1043830"/>
                </a:lnTo>
                <a:close/>
              </a:path>
            </a:pathLst>
          </a:cu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 Placeholder 2"/>
          <p:cNvSpPr>
            <a:spLocks noGrp="1"/>
          </p:cNvSpPr>
          <p:nvPr>
            <p:ph type="body" idx="1"/>
          </p:nvPr>
        </p:nvSpPr>
        <p:spPr>
          <a:xfrm>
            <a:off x="609600" y="1262685"/>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1970843"/>
            <a:ext cx="5386917" cy="415532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2" y="1262685"/>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1970843"/>
            <a:ext cx="5389033" cy="415532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15">
            <a:extLst>
              <a:ext uri="{FF2B5EF4-FFF2-40B4-BE49-F238E27FC236}">
                <a16:creationId xmlns:a16="http://schemas.microsoft.com/office/drawing/2014/main" id="{3EB952FD-FA34-4FAC-AD3E-52F5D8CA5B0B}"/>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DCB6E4B7-FABE-4EA9-97E1-AC8EC525F706}"/>
              </a:ext>
            </a:extLst>
          </p:cNvPr>
          <p:cNvSpPr>
            <a:spLocks noGrp="1"/>
          </p:cNvSpPr>
          <p:nvPr>
            <p:ph type="title"/>
          </p:nvPr>
        </p:nvSpPr>
        <p:spPr/>
        <p:txBody>
          <a:bodyPr/>
          <a:lstStyle/>
          <a:p>
            <a:r>
              <a:rPr lang="en-US"/>
              <a:t>Click to edit Master title style</a:t>
            </a:r>
          </a:p>
        </p:txBody>
      </p:sp>
      <p:pic>
        <p:nvPicPr>
          <p:cNvPr id="9" name="Picture 8"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953227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arallelogram 3">
            <a:extLst>
              <a:ext uri="{FF2B5EF4-FFF2-40B4-BE49-F238E27FC236}">
                <a16:creationId xmlns:a16="http://schemas.microsoft.com/office/drawing/2014/main" id="{6DDCCD25-CD4B-4C96-9C2E-CEF12C8DBDA0}"/>
              </a:ext>
            </a:extLst>
          </p:cNvPr>
          <p:cNvSpPr/>
          <p:nvPr userDrawn="1"/>
        </p:nvSpPr>
        <p:spPr>
          <a:xfrm>
            <a:off x="-5502" y="6345907"/>
            <a:ext cx="10053665" cy="356147"/>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 name="connsiteX0" fmla="*/ 0 w 8653725"/>
              <a:gd name="connsiteY0" fmla="*/ 979640 h 979640"/>
              <a:gd name="connsiteX1" fmla="*/ 240542 w 8653725"/>
              <a:gd name="connsiteY1" fmla="*/ 17473 h 979640"/>
              <a:gd name="connsiteX2" fmla="*/ 8653725 w 8653725"/>
              <a:gd name="connsiteY2" fmla="*/ 0 h 979640"/>
              <a:gd name="connsiteX3" fmla="*/ 8476683 w 8653725"/>
              <a:gd name="connsiteY3" fmla="*/ 979640 h 979640"/>
              <a:gd name="connsiteX4" fmla="*/ 0 w 8653725"/>
              <a:gd name="connsiteY4" fmla="*/ 979640 h 979640"/>
              <a:gd name="connsiteX0" fmla="*/ 0 w 8653725"/>
              <a:gd name="connsiteY0" fmla="*/ 979640 h 979640"/>
              <a:gd name="connsiteX1" fmla="*/ 53179 w 8653725"/>
              <a:gd name="connsiteY1" fmla="*/ 17472 h 979640"/>
              <a:gd name="connsiteX2" fmla="*/ 8653725 w 8653725"/>
              <a:gd name="connsiteY2" fmla="*/ 0 h 979640"/>
              <a:gd name="connsiteX3" fmla="*/ 8476683 w 8653725"/>
              <a:gd name="connsiteY3" fmla="*/ 979640 h 979640"/>
              <a:gd name="connsiteX4" fmla="*/ 0 w 8653725"/>
              <a:gd name="connsiteY4" fmla="*/ 979640 h 979640"/>
              <a:gd name="connsiteX0" fmla="*/ 21765 w 8600546"/>
              <a:gd name="connsiteY0" fmla="*/ 1022431 h 1022431"/>
              <a:gd name="connsiteX1" fmla="*/ 0 w 8600546"/>
              <a:gd name="connsiteY1" fmla="*/ 17472 h 1022431"/>
              <a:gd name="connsiteX2" fmla="*/ 8600546 w 8600546"/>
              <a:gd name="connsiteY2" fmla="*/ 0 h 1022431"/>
              <a:gd name="connsiteX3" fmla="*/ 8423504 w 8600546"/>
              <a:gd name="connsiteY3" fmla="*/ 979640 h 1022431"/>
              <a:gd name="connsiteX4" fmla="*/ 21765 w 8600546"/>
              <a:gd name="connsiteY4" fmla="*/ 1022431 h 1022431"/>
              <a:gd name="connsiteX0" fmla="*/ 3029 w 8600546"/>
              <a:gd name="connsiteY0" fmla="*/ 1043830 h 1043830"/>
              <a:gd name="connsiteX1" fmla="*/ 0 w 8600546"/>
              <a:gd name="connsiteY1" fmla="*/ 17472 h 1043830"/>
              <a:gd name="connsiteX2" fmla="*/ 8600546 w 8600546"/>
              <a:gd name="connsiteY2" fmla="*/ 0 h 1043830"/>
              <a:gd name="connsiteX3" fmla="*/ 8423504 w 8600546"/>
              <a:gd name="connsiteY3" fmla="*/ 979640 h 1043830"/>
              <a:gd name="connsiteX4" fmla="*/ 3029 w 8600546"/>
              <a:gd name="connsiteY4" fmla="*/ 1043830 h 10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546" h="1043830">
                <a:moveTo>
                  <a:pt x="3029" y="1043830"/>
                </a:moveTo>
                <a:cubicBezTo>
                  <a:pt x="2019" y="701711"/>
                  <a:pt x="1010" y="359591"/>
                  <a:pt x="0" y="17472"/>
                </a:cubicBezTo>
                <a:lnTo>
                  <a:pt x="8600546" y="0"/>
                </a:lnTo>
                <a:lnTo>
                  <a:pt x="8423504" y="979640"/>
                </a:lnTo>
                <a:lnTo>
                  <a:pt x="3029" y="1043830"/>
                </a:lnTo>
                <a:close/>
              </a:path>
            </a:pathLst>
          </a:cu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Picture Placeholder 12">
            <a:extLst>
              <a:ext uri="{FF2B5EF4-FFF2-40B4-BE49-F238E27FC236}">
                <a16:creationId xmlns:a16="http://schemas.microsoft.com/office/drawing/2014/main" id="{75A6BCC9-8AF3-4028-BDF8-D4FFB58A42B3}"/>
              </a:ext>
            </a:extLst>
          </p:cNvPr>
          <p:cNvSpPr>
            <a:spLocks noGrp="1"/>
          </p:cNvSpPr>
          <p:nvPr>
            <p:ph type="pic" sz="quarter" idx="10"/>
          </p:nvPr>
        </p:nvSpPr>
        <p:spPr>
          <a:xfrm>
            <a:off x="-1" y="767950"/>
            <a:ext cx="12191999" cy="5358215"/>
          </a:xfrm>
        </p:spPr>
        <p:txBody>
          <a:bodyPr/>
          <a:lstStyle>
            <a:lvl1pPr>
              <a:defRPr/>
            </a:lvl1pPr>
          </a:lstStyle>
          <a:p>
            <a:endParaRPr lang="en-US" dirty="0"/>
          </a:p>
        </p:txBody>
      </p:sp>
      <p:sp>
        <p:nvSpPr>
          <p:cNvPr id="16" name="Slide Number Placeholder 15">
            <a:extLst>
              <a:ext uri="{FF2B5EF4-FFF2-40B4-BE49-F238E27FC236}">
                <a16:creationId xmlns:a16="http://schemas.microsoft.com/office/drawing/2014/main" id="{BD372029-2B7F-4130-AA67-E3A2F31228C1}"/>
              </a:ext>
            </a:extLst>
          </p:cNvPr>
          <p:cNvSpPr>
            <a:spLocks noGrp="1"/>
          </p:cNvSpPr>
          <p:nvPr>
            <p:ph type="sldNum" sz="quarter" idx="11"/>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A7004BCD-CA72-4E23-A58E-023F89FC5352}"/>
              </a:ext>
            </a:extLst>
          </p:cNvPr>
          <p:cNvSpPr>
            <a:spLocks noGrp="1"/>
          </p:cNvSpPr>
          <p:nvPr>
            <p:ph type="title"/>
          </p:nvPr>
        </p:nvSpPr>
        <p:spPr/>
        <p:txBody>
          <a:bodyPr/>
          <a:lstStyle/>
          <a:p>
            <a:r>
              <a:rPr lang="en-US"/>
              <a:t>Click to edit Master title style</a:t>
            </a:r>
          </a:p>
        </p:txBody>
      </p:sp>
      <p:pic>
        <p:nvPicPr>
          <p:cNvPr id="6" name="Picture 5"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954519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arallelogram 3">
            <a:extLst>
              <a:ext uri="{FF2B5EF4-FFF2-40B4-BE49-F238E27FC236}">
                <a16:creationId xmlns:a16="http://schemas.microsoft.com/office/drawing/2014/main" id="{20E87BEF-3EC3-4666-AB95-A17D5257E7FD}"/>
              </a:ext>
            </a:extLst>
          </p:cNvPr>
          <p:cNvSpPr/>
          <p:nvPr userDrawn="1"/>
        </p:nvSpPr>
        <p:spPr>
          <a:xfrm>
            <a:off x="-5502" y="6345907"/>
            <a:ext cx="10053665" cy="356147"/>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 name="connsiteX0" fmla="*/ 0 w 8653725"/>
              <a:gd name="connsiteY0" fmla="*/ 979640 h 979640"/>
              <a:gd name="connsiteX1" fmla="*/ 240542 w 8653725"/>
              <a:gd name="connsiteY1" fmla="*/ 17473 h 979640"/>
              <a:gd name="connsiteX2" fmla="*/ 8653725 w 8653725"/>
              <a:gd name="connsiteY2" fmla="*/ 0 h 979640"/>
              <a:gd name="connsiteX3" fmla="*/ 8476683 w 8653725"/>
              <a:gd name="connsiteY3" fmla="*/ 979640 h 979640"/>
              <a:gd name="connsiteX4" fmla="*/ 0 w 8653725"/>
              <a:gd name="connsiteY4" fmla="*/ 979640 h 979640"/>
              <a:gd name="connsiteX0" fmla="*/ 0 w 8653725"/>
              <a:gd name="connsiteY0" fmla="*/ 979640 h 979640"/>
              <a:gd name="connsiteX1" fmla="*/ 53179 w 8653725"/>
              <a:gd name="connsiteY1" fmla="*/ 17472 h 979640"/>
              <a:gd name="connsiteX2" fmla="*/ 8653725 w 8653725"/>
              <a:gd name="connsiteY2" fmla="*/ 0 h 979640"/>
              <a:gd name="connsiteX3" fmla="*/ 8476683 w 8653725"/>
              <a:gd name="connsiteY3" fmla="*/ 979640 h 979640"/>
              <a:gd name="connsiteX4" fmla="*/ 0 w 8653725"/>
              <a:gd name="connsiteY4" fmla="*/ 979640 h 979640"/>
              <a:gd name="connsiteX0" fmla="*/ 21765 w 8600546"/>
              <a:gd name="connsiteY0" fmla="*/ 1022431 h 1022431"/>
              <a:gd name="connsiteX1" fmla="*/ 0 w 8600546"/>
              <a:gd name="connsiteY1" fmla="*/ 17472 h 1022431"/>
              <a:gd name="connsiteX2" fmla="*/ 8600546 w 8600546"/>
              <a:gd name="connsiteY2" fmla="*/ 0 h 1022431"/>
              <a:gd name="connsiteX3" fmla="*/ 8423504 w 8600546"/>
              <a:gd name="connsiteY3" fmla="*/ 979640 h 1022431"/>
              <a:gd name="connsiteX4" fmla="*/ 21765 w 8600546"/>
              <a:gd name="connsiteY4" fmla="*/ 1022431 h 1022431"/>
              <a:gd name="connsiteX0" fmla="*/ 3029 w 8600546"/>
              <a:gd name="connsiteY0" fmla="*/ 1043830 h 1043830"/>
              <a:gd name="connsiteX1" fmla="*/ 0 w 8600546"/>
              <a:gd name="connsiteY1" fmla="*/ 17472 h 1043830"/>
              <a:gd name="connsiteX2" fmla="*/ 8600546 w 8600546"/>
              <a:gd name="connsiteY2" fmla="*/ 0 h 1043830"/>
              <a:gd name="connsiteX3" fmla="*/ 8423504 w 8600546"/>
              <a:gd name="connsiteY3" fmla="*/ 979640 h 1043830"/>
              <a:gd name="connsiteX4" fmla="*/ 3029 w 8600546"/>
              <a:gd name="connsiteY4" fmla="*/ 1043830 h 10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546" h="1043830">
                <a:moveTo>
                  <a:pt x="3029" y="1043830"/>
                </a:moveTo>
                <a:cubicBezTo>
                  <a:pt x="2019" y="701711"/>
                  <a:pt x="1010" y="359591"/>
                  <a:pt x="0" y="17472"/>
                </a:cubicBezTo>
                <a:lnTo>
                  <a:pt x="8600546" y="0"/>
                </a:lnTo>
                <a:lnTo>
                  <a:pt x="8423504" y="979640"/>
                </a:lnTo>
                <a:lnTo>
                  <a:pt x="3029" y="1043830"/>
                </a:lnTo>
                <a:close/>
              </a:path>
            </a:pathLst>
          </a:cu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Slide Number Placeholder 10">
            <a:extLst>
              <a:ext uri="{FF2B5EF4-FFF2-40B4-BE49-F238E27FC236}">
                <a16:creationId xmlns:a16="http://schemas.microsoft.com/office/drawing/2014/main" id="{9373ACC5-6994-4CCF-B016-26E3D6DF374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3" name="Title 12">
            <a:extLst>
              <a:ext uri="{FF2B5EF4-FFF2-40B4-BE49-F238E27FC236}">
                <a16:creationId xmlns:a16="http://schemas.microsoft.com/office/drawing/2014/main" id="{30FC439E-EC0C-416F-AFD3-E2FED651C586}"/>
              </a:ext>
            </a:extLst>
          </p:cNvPr>
          <p:cNvSpPr>
            <a:spLocks noGrp="1"/>
          </p:cNvSpPr>
          <p:nvPr>
            <p:ph type="title"/>
          </p:nvPr>
        </p:nvSpPr>
        <p:spPr/>
        <p:txBody>
          <a:bodyPr/>
          <a:lstStyle/>
          <a:p>
            <a:r>
              <a:rPr lang="en-US"/>
              <a:t>Click to edit Master title style</a:t>
            </a:r>
          </a:p>
        </p:txBody>
      </p:sp>
      <p:pic>
        <p:nvPicPr>
          <p:cNvPr id="5" name="Picture 4"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2173718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A8481AC3-24C8-4F87-8944-89A43755581E}"/>
              </a:ext>
            </a:extLst>
          </p:cNvPr>
          <p:cNvSpPr/>
          <p:nvPr userDrawn="1"/>
        </p:nvSpPr>
        <p:spPr>
          <a:xfrm>
            <a:off x="-5502" y="6345907"/>
            <a:ext cx="10053665" cy="356147"/>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 name="connsiteX0" fmla="*/ 0 w 8653725"/>
              <a:gd name="connsiteY0" fmla="*/ 979640 h 979640"/>
              <a:gd name="connsiteX1" fmla="*/ 240542 w 8653725"/>
              <a:gd name="connsiteY1" fmla="*/ 17473 h 979640"/>
              <a:gd name="connsiteX2" fmla="*/ 8653725 w 8653725"/>
              <a:gd name="connsiteY2" fmla="*/ 0 h 979640"/>
              <a:gd name="connsiteX3" fmla="*/ 8476683 w 8653725"/>
              <a:gd name="connsiteY3" fmla="*/ 979640 h 979640"/>
              <a:gd name="connsiteX4" fmla="*/ 0 w 8653725"/>
              <a:gd name="connsiteY4" fmla="*/ 979640 h 979640"/>
              <a:gd name="connsiteX0" fmla="*/ 0 w 8653725"/>
              <a:gd name="connsiteY0" fmla="*/ 979640 h 979640"/>
              <a:gd name="connsiteX1" fmla="*/ 53179 w 8653725"/>
              <a:gd name="connsiteY1" fmla="*/ 17472 h 979640"/>
              <a:gd name="connsiteX2" fmla="*/ 8653725 w 8653725"/>
              <a:gd name="connsiteY2" fmla="*/ 0 h 979640"/>
              <a:gd name="connsiteX3" fmla="*/ 8476683 w 8653725"/>
              <a:gd name="connsiteY3" fmla="*/ 979640 h 979640"/>
              <a:gd name="connsiteX4" fmla="*/ 0 w 8653725"/>
              <a:gd name="connsiteY4" fmla="*/ 979640 h 979640"/>
              <a:gd name="connsiteX0" fmla="*/ 21765 w 8600546"/>
              <a:gd name="connsiteY0" fmla="*/ 1022431 h 1022431"/>
              <a:gd name="connsiteX1" fmla="*/ 0 w 8600546"/>
              <a:gd name="connsiteY1" fmla="*/ 17472 h 1022431"/>
              <a:gd name="connsiteX2" fmla="*/ 8600546 w 8600546"/>
              <a:gd name="connsiteY2" fmla="*/ 0 h 1022431"/>
              <a:gd name="connsiteX3" fmla="*/ 8423504 w 8600546"/>
              <a:gd name="connsiteY3" fmla="*/ 979640 h 1022431"/>
              <a:gd name="connsiteX4" fmla="*/ 21765 w 8600546"/>
              <a:gd name="connsiteY4" fmla="*/ 1022431 h 1022431"/>
              <a:gd name="connsiteX0" fmla="*/ 3029 w 8600546"/>
              <a:gd name="connsiteY0" fmla="*/ 1043830 h 1043830"/>
              <a:gd name="connsiteX1" fmla="*/ 0 w 8600546"/>
              <a:gd name="connsiteY1" fmla="*/ 17472 h 1043830"/>
              <a:gd name="connsiteX2" fmla="*/ 8600546 w 8600546"/>
              <a:gd name="connsiteY2" fmla="*/ 0 h 1043830"/>
              <a:gd name="connsiteX3" fmla="*/ 8423504 w 8600546"/>
              <a:gd name="connsiteY3" fmla="*/ 979640 h 1043830"/>
              <a:gd name="connsiteX4" fmla="*/ 3029 w 8600546"/>
              <a:gd name="connsiteY4" fmla="*/ 1043830 h 10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546" h="1043830">
                <a:moveTo>
                  <a:pt x="3029" y="1043830"/>
                </a:moveTo>
                <a:cubicBezTo>
                  <a:pt x="2019" y="701711"/>
                  <a:pt x="1010" y="359591"/>
                  <a:pt x="0" y="17472"/>
                </a:cubicBezTo>
                <a:lnTo>
                  <a:pt x="8600546" y="0"/>
                </a:lnTo>
                <a:lnTo>
                  <a:pt x="8423504" y="979640"/>
                </a:lnTo>
                <a:lnTo>
                  <a:pt x="3029" y="1043830"/>
                </a:lnTo>
                <a:close/>
              </a:path>
            </a:pathLst>
          </a:cu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idx="1"/>
          </p:nvPr>
        </p:nvSpPr>
        <p:spPr>
          <a:xfrm>
            <a:off x="4766733" y="731839"/>
            <a:ext cx="6815667" cy="539432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3" name="Slide Number Placeholder 12">
            <a:extLst>
              <a:ext uri="{FF2B5EF4-FFF2-40B4-BE49-F238E27FC236}">
                <a16:creationId xmlns:a16="http://schemas.microsoft.com/office/drawing/2014/main" id="{2837435A-0FF2-45C8-BAA9-9C75CFB14CD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ext Placeholder 16">
            <a:extLst>
              <a:ext uri="{FF2B5EF4-FFF2-40B4-BE49-F238E27FC236}">
                <a16:creationId xmlns:a16="http://schemas.microsoft.com/office/drawing/2014/main" id="{9BE4C20E-0421-4C19-AFD4-9AFD0F521A68}"/>
              </a:ext>
            </a:extLst>
          </p:cNvPr>
          <p:cNvSpPr>
            <a:spLocks noGrp="1"/>
          </p:cNvSpPr>
          <p:nvPr>
            <p:ph type="body" sz="quarter" idx="11"/>
          </p:nvPr>
        </p:nvSpPr>
        <p:spPr>
          <a:xfrm>
            <a:off x="609603" y="731836"/>
            <a:ext cx="4011084" cy="703264"/>
          </a:xfrm>
        </p:spPr>
        <p:txBody>
          <a:bodyPr anchor="ctr">
            <a:normAutofit/>
          </a:bodyPr>
          <a:lstStyle>
            <a:lvl1pPr marL="0" indent="0">
              <a:buNone/>
              <a:defRPr sz="2667" b="1"/>
            </a:lvl1pPr>
          </a:lstStyle>
          <a:p>
            <a:pPr lvl="0"/>
            <a:endParaRPr lang="en-US" dirty="0"/>
          </a:p>
        </p:txBody>
      </p:sp>
      <p:sp>
        <p:nvSpPr>
          <p:cNvPr id="18" name="Title 17">
            <a:extLst>
              <a:ext uri="{FF2B5EF4-FFF2-40B4-BE49-F238E27FC236}">
                <a16:creationId xmlns:a16="http://schemas.microsoft.com/office/drawing/2014/main" id="{D6C90FEF-E2AF-482E-AD92-627AFBAA3AFC}"/>
              </a:ext>
            </a:extLst>
          </p:cNvPr>
          <p:cNvSpPr>
            <a:spLocks noGrp="1"/>
          </p:cNvSpPr>
          <p:nvPr>
            <p:ph type="title"/>
          </p:nvPr>
        </p:nvSpPr>
        <p:spPr/>
        <p:txBody>
          <a:bodyPr/>
          <a:lstStyle/>
          <a:p>
            <a:r>
              <a:rPr lang="en-US"/>
              <a:t>Click to edit Master title style</a:t>
            </a:r>
          </a:p>
        </p:txBody>
      </p:sp>
      <p:pic>
        <p:nvPicPr>
          <p:cNvPr id="8" name="Picture 7"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35143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arallelogram 3">
            <a:extLst>
              <a:ext uri="{FF2B5EF4-FFF2-40B4-BE49-F238E27FC236}">
                <a16:creationId xmlns:a16="http://schemas.microsoft.com/office/drawing/2014/main" id="{17DE5F96-6495-406C-8013-F8E2492DD595}"/>
              </a:ext>
            </a:extLst>
          </p:cNvPr>
          <p:cNvSpPr/>
          <p:nvPr userDrawn="1"/>
        </p:nvSpPr>
        <p:spPr>
          <a:xfrm>
            <a:off x="-5502" y="6345907"/>
            <a:ext cx="10053665" cy="356147"/>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 name="connsiteX0" fmla="*/ 0 w 8653725"/>
              <a:gd name="connsiteY0" fmla="*/ 979640 h 979640"/>
              <a:gd name="connsiteX1" fmla="*/ 240542 w 8653725"/>
              <a:gd name="connsiteY1" fmla="*/ 17473 h 979640"/>
              <a:gd name="connsiteX2" fmla="*/ 8653725 w 8653725"/>
              <a:gd name="connsiteY2" fmla="*/ 0 h 979640"/>
              <a:gd name="connsiteX3" fmla="*/ 8476683 w 8653725"/>
              <a:gd name="connsiteY3" fmla="*/ 979640 h 979640"/>
              <a:gd name="connsiteX4" fmla="*/ 0 w 8653725"/>
              <a:gd name="connsiteY4" fmla="*/ 979640 h 979640"/>
              <a:gd name="connsiteX0" fmla="*/ 0 w 8653725"/>
              <a:gd name="connsiteY0" fmla="*/ 979640 h 979640"/>
              <a:gd name="connsiteX1" fmla="*/ 53179 w 8653725"/>
              <a:gd name="connsiteY1" fmla="*/ 17472 h 979640"/>
              <a:gd name="connsiteX2" fmla="*/ 8653725 w 8653725"/>
              <a:gd name="connsiteY2" fmla="*/ 0 h 979640"/>
              <a:gd name="connsiteX3" fmla="*/ 8476683 w 8653725"/>
              <a:gd name="connsiteY3" fmla="*/ 979640 h 979640"/>
              <a:gd name="connsiteX4" fmla="*/ 0 w 8653725"/>
              <a:gd name="connsiteY4" fmla="*/ 979640 h 979640"/>
              <a:gd name="connsiteX0" fmla="*/ 21765 w 8600546"/>
              <a:gd name="connsiteY0" fmla="*/ 1022431 h 1022431"/>
              <a:gd name="connsiteX1" fmla="*/ 0 w 8600546"/>
              <a:gd name="connsiteY1" fmla="*/ 17472 h 1022431"/>
              <a:gd name="connsiteX2" fmla="*/ 8600546 w 8600546"/>
              <a:gd name="connsiteY2" fmla="*/ 0 h 1022431"/>
              <a:gd name="connsiteX3" fmla="*/ 8423504 w 8600546"/>
              <a:gd name="connsiteY3" fmla="*/ 979640 h 1022431"/>
              <a:gd name="connsiteX4" fmla="*/ 21765 w 8600546"/>
              <a:gd name="connsiteY4" fmla="*/ 1022431 h 1022431"/>
              <a:gd name="connsiteX0" fmla="*/ 3029 w 8600546"/>
              <a:gd name="connsiteY0" fmla="*/ 1043830 h 1043830"/>
              <a:gd name="connsiteX1" fmla="*/ 0 w 8600546"/>
              <a:gd name="connsiteY1" fmla="*/ 17472 h 1043830"/>
              <a:gd name="connsiteX2" fmla="*/ 8600546 w 8600546"/>
              <a:gd name="connsiteY2" fmla="*/ 0 h 1043830"/>
              <a:gd name="connsiteX3" fmla="*/ 8423504 w 8600546"/>
              <a:gd name="connsiteY3" fmla="*/ 979640 h 1043830"/>
              <a:gd name="connsiteX4" fmla="*/ 3029 w 8600546"/>
              <a:gd name="connsiteY4" fmla="*/ 1043830 h 10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546" h="1043830">
                <a:moveTo>
                  <a:pt x="3029" y="1043830"/>
                </a:moveTo>
                <a:cubicBezTo>
                  <a:pt x="2019" y="701711"/>
                  <a:pt x="1010" y="359591"/>
                  <a:pt x="0" y="17472"/>
                </a:cubicBezTo>
                <a:lnTo>
                  <a:pt x="8600546" y="0"/>
                </a:lnTo>
                <a:lnTo>
                  <a:pt x="8423504" y="979640"/>
                </a:lnTo>
                <a:lnTo>
                  <a:pt x="3029" y="1043830"/>
                </a:lnTo>
                <a:close/>
              </a:path>
            </a:pathLst>
          </a:cu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TextBox 14">
            <a:extLst>
              <a:ext uri="{FF2B5EF4-FFF2-40B4-BE49-F238E27FC236}">
                <a16:creationId xmlns:a16="http://schemas.microsoft.com/office/drawing/2014/main" id="{C9CA1720-02F3-46D5-91D9-004D8178A80E}"/>
              </a:ext>
            </a:extLst>
          </p:cNvPr>
          <p:cNvSpPr txBox="1"/>
          <p:nvPr userDrawn="1"/>
        </p:nvSpPr>
        <p:spPr>
          <a:xfrm>
            <a:off x="609600" y="1334891"/>
            <a:ext cx="10972800" cy="4709174"/>
          </a:xfrm>
          <a:prstGeom prst="rect">
            <a:avLst/>
          </a:prstGeom>
          <a:noFill/>
        </p:spPr>
        <p:txBody>
          <a:bodyPr wrap="square" rtlCol="0">
            <a:spAutoFit/>
          </a:bodyPr>
          <a:lstStyle/>
          <a:p>
            <a:pPr algn="ctr"/>
            <a:r>
              <a:rPr lang="en-US" sz="3467" dirty="0"/>
              <a:t>SAMHSA’s mission is to reduce the impact of substance abuse and mental illness on America’s communities.</a:t>
            </a:r>
          </a:p>
          <a:p>
            <a:r>
              <a:rPr lang="en-US" sz="2400" dirty="0"/>
              <a:t>                  </a:t>
            </a:r>
          </a:p>
          <a:p>
            <a:pPr algn="ctr">
              <a:spcBef>
                <a:spcPts val="0"/>
              </a:spcBef>
            </a:pPr>
            <a:endParaRPr lang="en-US" sz="2400" dirty="0"/>
          </a:p>
          <a:p>
            <a:pPr>
              <a:spcBef>
                <a:spcPts val="0"/>
              </a:spcBef>
            </a:pPr>
            <a:endParaRPr lang="en-US" sz="1867" dirty="0"/>
          </a:p>
          <a:p>
            <a:pPr>
              <a:spcBef>
                <a:spcPts val="0"/>
              </a:spcBef>
            </a:pPr>
            <a:endParaRPr lang="en-US" sz="1867" dirty="0"/>
          </a:p>
          <a:p>
            <a:pPr algn="ctr">
              <a:spcBef>
                <a:spcPts val="3200"/>
              </a:spcBef>
            </a:pPr>
            <a:r>
              <a:rPr lang="en-US" sz="5333" dirty="0"/>
              <a:t>www.samhsa.gov</a:t>
            </a:r>
          </a:p>
          <a:p>
            <a:pPr algn="ctr">
              <a:spcBef>
                <a:spcPts val="4000"/>
              </a:spcBef>
            </a:pPr>
            <a:r>
              <a:rPr lang="en-US" sz="3200" dirty="0"/>
              <a:t>1-877-SAMHSA-7 (1-877-726-4727) ● 1-800-487-4889 (TDD)</a:t>
            </a:r>
          </a:p>
        </p:txBody>
      </p:sp>
      <p:sp>
        <p:nvSpPr>
          <p:cNvPr id="3" name="Slide Number Placeholder 2">
            <a:extLst>
              <a:ext uri="{FF2B5EF4-FFF2-40B4-BE49-F238E27FC236}">
                <a16:creationId xmlns:a16="http://schemas.microsoft.com/office/drawing/2014/main" id="{5448F7EC-8EE8-4B66-800B-C5AA9FC4139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6" name="Title 5">
            <a:extLst>
              <a:ext uri="{FF2B5EF4-FFF2-40B4-BE49-F238E27FC236}">
                <a16:creationId xmlns:a16="http://schemas.microsoft.com/office/drawing/2014/main" id="{A3A27E57-9852-43E2-9EA6-11925D42D174}"/>
              </a:ext>
            </a:extLst>
          </p:cNvPr>
          <p:cNvSpPr>
            <a:spLocks noGrp="1"/>
          </p:cNvSpPr>
          <p:nvPr>
            <p:ph type="title" hasCustomPrompt="1"/>
          </p:nvPr>
        </p:nvSpPr>
        <p:spPr/>
        <p:txBody>
          <a:bodyPr/>
          <a:lstStyle>
            <a:lvl1pPr>
              <a:defRPr/>
            </a:lvl1pPr>
          </a:lstStyle>
          <a:p>
            <a:r>
              <a:rPr lang="en-US" dirty="0"/>
              <a:t>Thank You</a:t>
            </a:r>
          </a:p>
        </p:txBody>
      </p:sp>
      <p:sp>
        <p:nvSpPr>
          <p:cNvPr id="7" name="Text Placeholder 15">
            <a:extLst>
              <a:ext uri="{FF2B5EF4-FFF2-40B4-BE49-F238E27FC236}">
                <a16:creationId xmlns:a16="http://schemas.microsoft.com/office/drawing/2014/main" id="{69091E6D-2812-48AA-839F-22FB3CC77F13}"/>
              </a:ext>
            </a:extLst>
          </p:cNvPr>
          <p:cNvSpPr>
            <a:spLocks noGrp="1"/>
          </p:cNvSpPr>
          <p:nvPr>
            <p:ph type="body" sz="quarter" idx="11"/>
          </p:nvPr>
        </p:nvSpPr>
        <p:spPr>
          <a:xfrm>
            <a:off x="609600" y="2571890"/>
            <a:ext cx="10972800" cy="1601868"/>
          </a:xfrm>
        </p:spPr>
        <p:txBody>
          <a:bodyPr/>
          <a:lstStyle>
            <a:lvl1pPr marL="0" indent="0" algn="ctr">
              <a:buNone/>
              <a:defRPr sz="2667">
                <a:solidFill>
                  <a:schemeClr val="tx1"/>
                </a:solidFill>
              </a:defRPr>
            </a:lvl1pPr>
            <a:lvl2pPr marL="609585" indent="0">
              <a:buNone/>
              <a:defRPr/>
            </a:lvl2pPr>
          </a:lstStyle>
          <a:p>
            <a:pPr lvl="0"/>
            <a:endParaRPr lang="en-US" dirty="0"/>
          </a:p>
        </p:txBody>
      </p:sp>
    </p:spTree>
    <p:extLst>
      <p:ext uri="{BB962C8B-B14F-4D97-AF65-F5344CB8AC3E}">
        <p14:creationId xmlns:p14="http://schemas.microsoft.com/office/powerpoint/2010/main" val="29934973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414792" y="2"/>
            <a:ext cx="11777208" cy="5500679"/>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2"/>
            <a:ext cx="414792" cy="5500679"/>
          </a:xfrm>
          <a:prstGeom prst="rect">
            <a:avLst/>
          </a:prstGeom>
          <a:solidFill>
            <a:srgbClr val="8317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Parallelogram 3">
            <a:extLst>
              <a:ext uri="{FF2B5EF4-FFF2-40B4-BE49-F238E27FC236}">
                <a16:creationId xmlns:a16="http://schemas.microsoft.com/office/drawing/2014/main" id="{655C5D63-FA0F-AA44-97D7-080CCD54E762}"/>
              </a:ext>
            </a:extLst>
          </p:cNvPr>
          <p:cNvSpPr/>
          <p:nvPr userDrawn="1"/>
        </p:nvSpPr>
        <p:spPr>
          <a:xfrm>
            <a:off x="655093" y="-29681"/>
            <a:ext cx="11543732" cy="1390045"/>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799" h="979640">
                <a:moveTo>
                  <a:pt x="0" y="979640"/>
                </a:moveTo>
                <a:lnTo>
                  <a:pt x="240542" y="17473"/>
                </a:lnTo>
                <a:lnTo>
                  <a:pt x="8653725" y="0"/>
                </a:lnTo>
                <a:lnTo>
                  <a:pt x="8657799" y="979640"/>
                </a:lnTo>
                <a:lnTo>
                  <a:pt x="0" y="979640"/>
                </a:lnTo>
                <a:close/>
              </a:path>
            </a:pathLst>
          </a:custGeom>
          <a:solidFill>
            <a:srgbClr val="1C6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Parallelogram 13">
            <a:extLst>
              <a:ext uri="{FF2B5EF4-FFF2-40B4-BE49-F238E27FC236}">
                <a16:creationId xmlns:a16="http://schemas.microsoft.com/office/drawing/2014/main" id="{4B35BC95-68D5-D144-B7BA-A0E504DA6585}"/>
              </a:ext>
            </a:extLst>
          </p:cNvPr>
          <p:cNvSpPr/>
          <p:nvPr userDrawn="1"/>
        </p:nvSpPr>
        <p:spPr>
          <a:xfrm>
            <a:off x="2782625" y="-714"/>
            <a:ext cx="2221244" cy="1229569"/>
          </a:xfrm>
          <a:prstGeom prst="parallelogram">
            <a:avLst/>
          </a:prstGeom>
          <a:blipFill>
            <a:blip r:embed="rId2"/>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Parallelogram 18">
            <a:extLst>
              <a:ext uri="{FF2B5EF4-FFF2-40B4-BE49-F238E27FC236}">
                <a16:creationId xmlns:a16="http://schemas.microsoft.com/office/drawing/2014/main" id="{E1D27539-EEE7-D947-88A1-825F5588D6B7}"/>
              </a:ext>
            </a:extLst>
          </p:cNvPr>
          <p:cNvSpPr/>
          <p:nvPr userDrawn="1"/>
        </p:nvSpPr>
        <p:spPr>
          <a:xfrm>
            <a:off x="4838777" y="-1199"/>
            <a:ext cx="2221244" cy="1229569"/>
          </a:xfrm>
          <a:prstGeom prst="parallelogram">
            <a:avLst/>
          </a:prstGeom>
          <a:blipFill>
            <a:blip r:embed="rId3"/>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Parallelogram 19">
            <a:extLst>
              <a:ext uri="{FF2B5EF4-FFF2-40B4-BE49-F238E27FC236}">
                <a16:creationId xmlns:a16="http://schemas.microsoft.com/office/drawing/2014/main" id="{741BD22A-9179-9F45-8F35-1E8B410D789D}"/>
              </a:ext>
            </a:extLst>
          </p:cNvPr>
          <p:cNvSpPr/>
          <p:nvPr userDrawn="1"/>
        </p:nvSpPr>
        <p:spPr>
          <a:xfrm>
            <a:off x="726471" y="1512"/>
            <a:ext cx="2221244" cy="1229569"/>
          </a:xfrm>
          <a:prstGeom prst="parallelogram">
            <a:avLst/>
          </a:prstGeom>
          <a:blipFill>
            <a:blip r:embed="rId4"/>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Parallelogram 20">
            <a:extLst>
              <a:ext uri="{FF2B5EF4-FFF2-40B4-BE49-F238E27FC236}">
                <a16:creationId xmlns:a16="http://schemas.microsoft.com/office/drawing/2014/main" id="{CEA05AA7-B468-204D-93A1-2C14D2D7ABF0}"/>
              </a:ext>
            </a:extLst>
          </p:cNvPr>
          <p:cNvSpPr/>
          <p:nvPr userDrawn="1"/>
        </p:nvSpPr>
        <p:spPr>
          <a:xfrm>
            <a:off x="6894930" y="5706"/>
            <a:ext cx="2221244" cy="1229569"/>
          </a:xfrm>
          <a:prstGeom prst="parallelogram">
            <a:avLst/>
          </a:prstGeom>
          <a:blipFill>
            <a:blip r:embed="rId5"/>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077B7209-94EB-E345-B655-62B77C525A47}"/>
              </a:ext>
            </a:extLst>
          </p:cNvPr>
          <p:cNvSpPr/>
          <p:nvPr userDrawn="1"/>
        </p:nvSpPr>
        <p:spPr>
          <a:xfrm>
            <a:off x="1" y="5887804"/>
            <a:ext cx="12191999" cy="9586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0" y="5638241"/>
            <a:ext cx="12192000" cy="1071727"/>
          </a:xfrm>
          <a:prstGeom prst="rect">
            <a:avLst/>
          </a:prstGeom>
          <a:solidFill>
            <a:srgbClr val="A2C1E5">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4">
            <a:extLst>
              <a:ext uri="{FF2B5EF4-FFF2-40B4-BE49-F238E27FC236}">
                <a16:creationId xmlns:a16="http://schemas.microsoft.com/office/drawing/2014/main" id="{3295AC9F-E362-4AF5-88B1-9D5E086D0177}"/>
              </a:ext>
            </a:extLst>
          </p:cNvPr>
          <p:cNvSpPr>
            <a:spLocks noGrp="1"/>
          </p:cNvSpPr>
          <p:nvPr>
            <p:ph type="body" sz="quarter" idx="10" hasCustomPrompt="1"/>
          </p:nvPr>
        </p:nvSpPr>
        <p:spPr>
          <a:xfrm>
            <a:off x="414142" y="5769643"/>
            <a:ext cx="3788833" cy="825500"/>
          </a:xfrm>
        </p:spPr>
        <p:txBody>
          <a:bodyPr anchor="ctr">
            <a:normAutofit/>
          </a:bodyPr>
          <a:lstStyle>
            <a:lvl1pPr marL="0" indent="0">
              <a:buNone/>
              <a:defRPr sz="2400"/>
            </a:lvl1pPr>
          </a:lstStyle>
          <a:p>
            <a:pPr lvl="0"/>
            <a:r>
              <a:rPr lang="en-US"/>
              <a:t>Location of Presentation Date</a:t>
            </a:r>
          </a:p>
        </p:txBody>
      </p:sp>
      <p:grpSp>
        <p:nvGrpSpPr>
          <p:cNvPr id="15" name="Group 14"/>
          <p:cNvGrpSpPr/>
          <p:nvPr userDrawn="1"/>
        </p:nvGrpSpPr>
        <p:grpSpPr>
          <a:xfrm>
            <a:off x="8940800" y="5726379"/>
            <a:ext cx="3005579" cy="927223"/>
            <a:chOff x="5991773" y="5731961"/>
            <a:chExt cx="2968012" cy="915633"/>
          </a:xfrm>
        </p:grpSpPr>
        <p:pic>
          <p:nvPicPr>
            <p:cNvPr id="16" name="Picture 15" descr="12652_SAMHSA_LogoRedesign_FINAL.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86600" y="5891367"/>
              <a:ext cx="1873185" cy="666470"/>
            </a:xfrm>
            <a:prstGeom prst="rect">
              <a:avLst/>
            </a:prstGeom>
          </p:spPr>
        </p:pic>
        <p:pic>
          <p:nvPicPr>
            <p:cNvPr id="18" name="Picture 17" descr="HHS-Logo-camera-ready.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91773" y="5731961"/>
              <a:ext cx="963363" cy="915633"/>
            </a:xfrm>
            <a:prstGeom prst="rect">
              <a:avLst/>
            </a:prstGeom>
          </p:spPr>
        </p:pic>
      </p:grpSp>
      <p:sp>
        <p:nvSpPr>
          <p:cNvPr id="24" name="Rectangle 23">
            <a:extLst>
              <a:ext uri="{FF2B5EF4-FFF2-40B4-BE49-F238E27FC236}">
                <a16:creationId xmlns:a16="http://schemas.microsoft.com/office/drawing/2014/main" id="{4600943D-0D9B-447E-B70C-3FD90360EB30}"/>
              </a:ext>
            </a:extLst>
          </p:cNvPr>
          <p:cNvSpPr/>
          <p:nvPr userDrawn="1"/>
        </p:nvSpPr>
        <p:spPr>
          <a:xfrm>
            <a:off x="2434894" y="2578101"/>
            <a:ext cx="9757105" cy="2629511"/>
          </a:xfrm>
          <a:prstGeom prst="rect">
            <a:avLst/>
          </a:pr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Subtitle 2">
            <a:extLst>
              <a:ext uri="{FF2B5EF4-FFF2-40B4-BE49-F238E27FC236}">
                <a16:creationId xmlns:a16="http://schemas.microsoft.com/office/drawing/2014/main" id="{04A290BE-DC0A-46E4-909D-B28C2DF4B011}"/>
              </a:ext>
            </a:extLst>
          </p:cNvPr>
          <p:cNvSpPr>
            <a:spLocks noGrp="1"/>
          </p:cNvSpPr>
          <p:nvPr>
            <p:ph type="subTitle" idx="1" hasCustomPrompt="1"/>
          </p:nvPr>
        </p:nvSpPr>
        <p:spPr>
          <a:xfrm>
            <a:off x="2434895" y="2578100"/>
            <a:ext cx="9511485" cy="2654911"/>
          </a:xfrm>
        </p:spPr>
        <p:txBody>
          <a:bodyPr anchor="ctr">
            <a:normAutofit/>
          </a:bodyPr>
          <a:lstStyle>
            <a:lvl1pPr marL="0" indent="0" algn="r">
              <a:spcBef>
                <a:spcPts val="800"/>
              </a:spcBef>
              <a:buNone/>
              <a:defRPr sz="2933">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Name of Presenter</a:t>
            </a:r>
          </a:p>
          <a:p>
            <a:r>
              <a:rPr lang="en-US"/>
              <a:t>Position Title</a:t>
            </a:r>
          </a:p>
          <a:p>
            <a:r>
              <a:rPr lang="en-US"/>
              <a:t>Substance Abuse and Mental Health Services Administration</a:t>
            </a:r>
          </a:p>
          <a:p>
            <a:r>
              <a:rPr lang="en-US"/>
              <a:t>U.S. Department of Health and Human Services</a:t>
            </a:r>
          </a:p>
        </p:txBody>
      </p:sp>
      <p:sp>
        <p:nvSpPr>
          <p:cNvPr id="26" name="Title 1">
            <a:extLst>
              <a:ext uri="{FF2B5EF4-FFF2-40B4-BE49-F238E27FC236}">
                <a16:creationId xmlns:a16="http://schemas.microsoft.com/office/drawing/2014/main" id="{15F2B93A-E3A6-49CD-95ED-B15EB2212E8C}"/>
              </a:ext>
            </a:extLst>
          </p:cNvPr>
          <p:cNvSpPr>
            <a:spLocks noGrp="1"/>
          </p:cNvSpPr>
          <p:nvPr>
            <p:ph type="ctrTitle"/>
          </p:nvPr>
        </p:nvSpPr>
        <p:spPr>
          <a:xfrm>
            <a:off x="1710936" y="1691836"/>
            <a:ext cx="10235443" cy="552283"/>
          </a:xfrm>
          <a:prstGeom prst="rect">
            <a:avLst/>
          </a:prstGeom>
        </p:spPr>
        <p:txBody>
          <a:bodyPr>
            <a:noAutofit/>
          </a:bodyPr>
          <a:lstStyle>
            <a:lvl1pPr algn="r">
              <a:defRPr sz="4267" b="1">
                <a:solidFill>
                  <a:schemeClr val="bg1"/>
                </a:solidFill>
              </a:defRPr>
            </a:lvl1pPr>
          </a:lstStyle>
          <a:p>
            <a:r>
              <a:rPr lang="en-US"/>
              <a:t>Click to edit Master title style</a:t>
            </a:r>
          </a:p>
        </p:txBody>
      </p:sp>
      <p:pic>
        <p:nvPicPr>
          <p:cNvPr id="27" name="Picture 4">
            <a:extLst>
              <a:ext uri="{FF2B5EF4-FFF2-40B4-BE49-F238E27FC236}">
                <a16:creationId xmlns:a16="http://schemas.microsoft.com/office/drawing/2014/main" id="{5A17176C-2B0F-41DD-B051-D9974B60CD1D}"/>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3906" t="27989" r="19960" b="28351"/>
          <a:stretch/>
        </p:blipFill>
        <p:spPr bwMode="auto">
          <a:xfrm>
            <a:off x="9225652" y="130724"/>
            <a:ext cx="1755648" cy="105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4117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arallelogram 3">
            <a:extLst>
              <a:ext uri="{FF2B5EF4-FFF2-40B4-BE49-F238E27FC236}">
                <a16:creationId xmlns:a16="http://schemas.microsoft.com/office/drawing/2014/main" id="{C2E24942-E12A-F141-B875-D3491A60003A}"/>
              </a:ext>
            </a:extLst>
          </p:cNvPr>
          <p:cNvSpPr/>
          <p:nvPr userDrawn="1"/>
        </p:nvSpPr>
        <p:spPr>
          <a:xfrm>
            <a:off x="-5502" y="6324007"/>
            <a:ext cx="10053665" cy="356147"/>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 name="connsiteX0" fmla="*/ 0 w 8653725"/>
              <a:gd name="connsiteY0" fmla="*/ 979640 h 979640"/>
              <a:gd name="connsiteX1" fmla="*/ 240542 w 8653725"/>
              <a:gd name="connsiteY1" fmla="*/ 17473 h 979640"/>
              <a:gd name="connsiteX2" fmla="*/ 8653725 w 8653725"/>
              <a:gd name="connsiteY2" fmla="*/ 0 h 979640"/>
              <a:gd name="connsiteX3" fmla="*/ 8476683 w 8653725"/>
              <a:gd name="connsiteY3" fmla="*/ 979640 h 979640"/>
              <a:gd name="connsiteX4" fmla="*/ 0 w 8653725"/>
              <a:gd name="connsiteY4" fmla="*/ 979640 h 979640"/>
              <a:gd name="connsiteX0" fmla="*/ 0 w 8653725"/>
              <a:gd name="connsiteY0" fmla="*/ 979640 h 979640"/>
              <a:gd name="connsiteX1" fmla="*/ 53179 w 8653725"/>
              <a:gd name="connsiteY1" fmla="*/ 17472 h 979640"/>
              <a:gd name="connsiteX2" fmla="*/ 8653725 w 8653725"/>
              <a:gd name="connsiteY2" fmla="*/ 0 h 979640"/>
              <a:gd name="connsiteX3" fmla="*/ 8476683 w 8653725"/>
              <a:gd name="connsiteY3" fmla="*/ 979640 h 979640"/>
              <a:gd name="connsiteX4" fmla="*/ 0 w 8653725"/>
              <a:gd name="connsiteY4" fmla="*/ 979640 h 979640"/>
              <a:gd name="connsiteX0" fmla="*/ 21765 w 8600546"/>
              <a:gd name="connsiteY0" fmla="*/ 1022431 h 1022431"/>
              <a:gd name="connsiteX1" fmla="*/ 0 w 8600546"/>
              <a:gd name="connsiteY1" fmla="*/ 17472 h 1022431"/>
              <a:gd name="connsiteX2" fmla="*/ 8600546 w 8600546"/>
              <a:gd name="connsiteY2" fmla="*/ 0 h 1022431"/>
              <a:gd name="connsiteX3" fmla="*/ 8423504 w 8600546"/>
              <a:gd name="connsiteY3" fmla="*/ 979640 h 1022431"/>
              <a:gd name="connsiteX4" fmla="*/ 21765 w 8600546"/>
              <a:gd name="connsiteY4" fmla="*/ 1022431 h 1022431"/>
              <a:gd name="connsiteX0" fmla="*/ 3029 w 8600546"/>
              <a:gd name="connsiteY0" fmla="*/ 1043830 h 1043830"/>
              <a:gd name="connsiteX1" fmla="*/ 0 w 8600546"/>
              <a:gd name="connsiteY1" fmla="*/ 17472 h 1043830"/>
              <a:gd name="connsiteX2" fmla="*/ 8600546 w 8600546"/>
              <a:gd name="connsiteY2" fmla="*/ 0 h 1043830"/>
              <a:gd name="connsiteX3" fmla="*/ 8423504 w 8600546"/>
              <a:gd name="connsiteY3" fmla="*/ 979640 h 1043830"/>
              <a:gd name="connsiteX4" fmla="*/ 3029 w 8600546"/>
              <a:gd name="connsiteY4" fmla="*/ 1043830 h 10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546" h="1043830">
                <a:moveTo>
                  <a:pt x="3029" y="1043830"/>
                </a:moveTo>
                <a:cubicBezTo>
                  <a:pt x="2019" y="701711"/>
                  <a:pt x="1010" y="359591"/>
                  <a:pt x="0" y="17472"/>
                </a:cubicBezTo>
                <a:lnTo>
                  <a:pt x="8600546" y="0"/>
                </a:lnTo>
                <a:lnTo>
                  <a:pt x="8423504" y="979640"/>
                </a:lnTo>
                <a:lnTo>
                  <a:pt x="3029" y="1043830"/>
                </a:lnTo>
                <a:close/>
              </a:path>
            </a:pathLst>
          </a:cu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p:nvPr>
        </p:nvSpPr>
        <p:spPr>
          <a:xfrm>
            <a:off x="609600" y="1262687"/>
            <a:ext cx="10972800" cy="4863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a:xfrm>
            <a:off x="609600" y="6341751"/>
            <a:ext cx="2743200" cy="323803"/>
          </a:xfrm>
        </p:spPr>
        <p:txBody>
          <a:bodyPr/>
          <a:lstStyle/>
          <a:p>
            <a:fld id="{D07D4089-40B5-457D-927F-16367A53BB79}" type="slidenum">
              <a:rPr lang="en-US" smtClean="0"/>
              <a:pPr/>
              <a:t>‹#›</a:t>
            </a:fld>
            <a:endParaRPr lang="en-US"/>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pic>
        <p:nvPicPr>
          <p:cNvPr id="7" name="Picture 6"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4906850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13" name="Slide Number Placeholder 12">
            <a:extLst>
              <a:ext uri="{FF2B5EF4-FFF2-40B4-BE49-F238E27FC236}">
                <a16:creationId xmlns:a16="http://schemas.microsoft.com/office/drawing/2014/main" id="{9C25D06C-5CC4-414F-B64F-A967EB8BC585}"/>
              </a:ext>
            </a:extLst>
          </p:cNvPr>
          <p:cNvSpPr>
            <a:spLocks noGrp="1"/>
          </p:cNvSpPr>
          <p:nvPr>
            <p:ph type="sldNum" sz="quarter" idx="10"/>
          </p:nvPr>
        </p:nvSpPr>
        <p:spPr/>
        <p:txBody>
          <a:bodyPr/>
          <a:lstStyle/>
          <a:p>
            <a:fld id="{D07D4089-40B5-457D-927F-16367A53BB79}" type="slidenum">
              <a:rPr lang="en-US" smtClean="0"/>
              <a:pPr/>
              <a:t>‹#›</a:t>
            </a:fld>
            <a:endParaRPr lang="en-US"/>
          </a:p>
        </p:txBody>
      </p:sp>
      <p:sp>
        <p:nvSpPr>
          <p:cNvPr id="15" name="Title 14">
            <a:extLst>
              <a:ext uri="{FF2B5EF4-FFF2-40B4-BE49-F238E27FC236}">
                <a16:creationId xmlns:a16="http://schemas.microsoft.com/office/drawing/2014/main" id="{131B094D-1F11-4308-9A4E-9FF5E5E086F0}"/>
              </a:ext>
            </a:extLst>
          </p:cNvPr>
          <p:cNvSpPr>
            <a:spLocks noGrp="1"/>
          </p:cNvSpPr>
          <p:nvPr>
            <p:ph type="title"/>
          </p:nvPr>
        </p:nvSpPr>
        <p:spPr>
          <a:xfrm>
            <a:off x="963084" y="4424658"/>
            <a:ext cx="10363200" cy="972967"/>
          </a:xfrm>
        </p:spPr>
        <p:txBody>
          <a:bodyPr/>
          <a:lstStyle>
            <a:lvl1pPr>
              <a:defRPr>
                <a:solidFill>
                  <a:schemeClr val="tx1"/>
                </a:solidFill>
              </a:defRPr>
            </a:lvl1pPr>
          </a:lstStyle>
          <a:p>
            <a:r>
              <a:rPr lang="en-US"/>
              <a:t>Click to edit Master title style</a:t>
            </a:r>
          </a:p>
        </p:txBody>
      </p:sp>
      <p:pic>
        <p:nvPicPr>
          <p:cNvPr id="6" name="Picture 5"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2514982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62685"/>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1970843"/>
            <a:ext cx="5386917" cy="415532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262685"/>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1970843"/>
            <a:ext cx="5389033" cy="415532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5">
            <a:extLst>
              <a:ext uri="{FF2B5EF4-FFF2-40B4-BE49-F238E27FC236}">
                <a16:creationId xmlns:a16="http://schemas.microsoft.com/office/drawing/2014/main" id="{3EB952FD-FA34-4FAC-AD3E-52F5D8CA5B0B}"/>
              </a:ext>
            </a:extLst>
          </p:cNvPr>
          <p:cNvSpPr>
            <a:spLocks noGrp="1"/>
          </p:cNvSpPr>
          <p:nvPr>
            <p:ph type="sldNum" sz="quarter" idx="10"/>
          </p:nvPr>
        </p:nvSpPr>
        <p:spPr/>
        <p:txBody>
          <a:bodyPr/>
          <a:lstStyle/>
          <a:p>
            <a:fld id="{D07D4089-40B5-457D-927F-16367A53BB79}" type="slidenum">
              <a:rPr lang="en-US" smtClean="0"/>
              <a:pPr/>
              <a:t>‹#›</a:t>
            </a:fld>
            <a:endParaRPr lang="en-US"/>
          </a:p>
        </p:txBody>
      </p:sp>
      <p:sp>
        <p:nvSpPr>
          <p:cNvPr id="17" name="Title 16">
            <a:extLst>
              <a:ext uri="{FF2B5EF4-FFF2-40B4-BE49-F238E27FC236}">
                <a16:creationId xmlns:a16="http://schemas.microsoft.com/office/drawing/2014/main" id="{DCB6E4B7-FABE-4EA9-97E1-AC8EC525F706}"/>
              </a:ext>
            </a:extLst>
          </p:cNvPr>
          <p:cNvSpPr>
            <a:spLocks noGrp="1"/>
          </p:cNvSpPr>
          <p:nvPr>
            <p:ph type="title"/>
          </p:nvPr>
        </p:nvSpPr>
        <p:spPr/>
        <p:txBody>
          <a:bodyPr/>
          <a:lstStyle/>
          <a:p>
            <a:r>
              <a:rPr lang="en-US"/>
              <a:t>Click to edit Master title style</a:t>
            </a:r>
          </a:p>
        </p:txBody>
      </p:sp>
      <p:pic>
        <p:nvPicPr>
          <p:cNvPr id="9" name="Picture 8"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502713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12652_SAMHSA_LogoRedesign_FINAL.png">
            <a:extLst>
              <a:ext uri="{FF2B5EF4-FFF2-40B4-BE49-F238E27FC236}">
                <a16:creationId xmlns:a16="http://schemas.microsoft.com/office/drawing/2014/main" id="{C1598257-6D9F-4D4F-BED4-78A0C372C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2821" y="6273456"/>
            <a:ext cx="1989580" cy="530912"/>
          </a:xfrm>
          <a:prstGeom prst="rect">
            <a:avLst/>
          </a:prstGeom>
        </p:spPr>
      </p:pic>
      <p:sp>
        <p:nvSpPr>
          <p:cNvPr id="13" name="Picture Placeholder 12">
            <a:extLst>
              <a:ext uri="{FF2B5EF4-FFF2-40B4-BE49-F238E27FC236}">
                <a16:creationId xmlns:a16="http://schemas.microsoft.com/office/drawing/2014/main" id="{75A6BCC9-8AF3-4028-BDF8-D4FFB58A42B3}"/>
              </a:ext>
            </a:extLst>
          </p:cNvPr>
          <p:cNvSpPr>
            <a:spLocks noGrp="1"/>
          </p:cNvSpPr>
          <p:nvPr>
            <p:ph type="pic" sz="quarter" idx="10"/>
          </p:nvPr>
        </p:nvSpPr>
        <p:spPr>
          <a:xfrm>
            <a:off x="-1" y="767948"/>
            <a:ext cx="12191999" cy="5358215"/>
          </a:xfrm>
        </p:spPr>
        <p:txBody>
          <a:bodyPr/>
          <a:lstStyle>
            <a:lvl1pPr>
              <a:defRPr/>
            </a:lvl1pPr>
          </a:lstStyle>
          <a:p>
            <a:endParaRPr lang="en-US" dirty="0"/>
          </a:p>
        </p:txBody>
      </p:sp>
      <p:sp>
        <p:nvSpPr>
          <p:cNvPr id="16" name="Slide Number Placeholder 15">
            <a:extLst>
              <a:ext uri="{FF2B5EF4-FFF2-40B4-BE49-F238E27FC236}">
                <a16:creationId xmlns:a16="http://schemas.microsoft.com/office/drawing/2014/main" id="{BD372029-2B7F-4130-AA67-E3A2F31228C1}"/>
              </a:ext>
            </a:extLst>
          </p:cNvPr>
          <p:cNvSpPr>
            <a:spLocks noGrp="1"/>
          </p:cNvSpPr>
          <p:nvPr>
            <p:ph type="sldNum" sz="quarter" idx="11"/>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A7004BCD-CA72-4E23-A58E-023F89FC53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0253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5A6BCC9-8AF3-4028-BDF8-D4FFB58A42B3}"/>
              </a:ext>
            </a:extLst>
          </p:cNvPr>
          <p:cNvSpPr>
            <a:spLocks noGrp="1"/>
          </p:cNvSpPr>
          <p:nvPr>
            <p:ph type="pic" sz="quarter" idx="10"/>
          </p:nvPr>
        </p:nvSpPr>
        <p:spPr>
          <a:xfrm>
            <a:off x="-1" y="767950"/>
            <a:ext cx="12191999" cy="5358215"/>
          </a:xfrm>
        </p:spPr>
        <p:txBody>
          <a:bodyPr/>
          <a:lstStyle>
            <a:lvl1pPr>
              <a:defRPr/>
            </a:lvl1pPr>
          </a:lstStyle>
          <a:p>
            <a:endParaRPr lang="en-US"/>
          </a:p>
        </p:txBody>
      </p:sp>
      <p:sp>
        <p:nvSpPr>
          <p:cNvPr id="16" name="Slide Number Placeholder 15">
            <a:extLst>
              <a:ext uri="{FF2B5EF4-FFF2-40B4-BE49-F238E27FC236}">
                <a16:creationId xmlns:a16="http://schemas.microsoft.com/office/drawing/2014/main" id="{BD372029-2B7F-4130-AA67-E3A2F31228C1}"/>
              </a:ext>
            </a:extLst>
          </p:cNvPr>
          <p:cNvSpPr>
            <a:spLocks noGrp="1"/>
          </p:cNvSpPr>
          <p:nvPr>
            <p:ph type="sldNum" sz="quarter" idx="11"/>
          </p:nvPr>
        </p:nvSpPr>
        <p:spPr/>
        <p:txBody>
          <a:bodyPr/>
          <a:lstStyle/>
          <a:p>
            <a:fld id="{D07D4089-40B5-457D-927F-16367A53BB79}" type="slidenum">
              <a:rPr lang="en-US" smtClean="0"/>
              <a:pPr/>
              <a:t>‹#›</a:t>
            </a:fld>
            <a:endParaRPr lang="en-US"/>
          </a:p>
        </p:txBody>
      </p:sp>
      <p:sp>
        <p:nvSpPr>
          <p:cNvPr id="17" name="Title 16">
            <a:extLst>
              <a:ext uri="{FF2B5EF4-FFF2-40B4-BE49-F238E27FC236}">
                <a16:creationId xmlns:a16="http://schemas.microsoft.com/office/drawing/2014/main" id="{A7004BCD-CA72-4E23-A58E-023F89FC5352}"/>
              </a:ext>
            </a:extLst>
          </p:cNvPr>
          <p:cNvSpPr>
            <a:spLocks noGrp="1"/>
          </p:cNvSpPr>
          <p:nvPr>
            <p:ph type="title"/>
          </p:nvPr>
        </p:nvSpPr>
        <p:spPr/>
        <p:txBody>
          <a:bodyPr/>
          <a:lstStyle/>
          <a:p>
            <a:r>
              <a:rPr lang="en-US"/>
              <a:t>Click to edit Master title style</a:t>
            </a:r>
          </a:p>
        </p:txBody>
      </p:sp>
      <p:pic>
        <p:nvPicPr>
          <p:cNvPr id="6" name="Picture 5"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873479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373ACC5-6994-4CCF-B016-26E3D6DF374D}"/>
              </a:ext>
            </a:extLst>
          </p:cNvPr>
          <p:cNvSpPr>
            <a:spLocks noGrp="1"/>
          </p:cNvSpPr>
          <p:nvPr>
            <p:ph type="sldNum" sz="quarter" idx="10"/>
          </p:nvPr>
        </p:nvSpPr>
        <p:spPr/>
        <p:txBody>
          <a:bodyPr/>
          <a:lstStyle/>
          <a:p>
            <a:fld id="{D07D4089-40B5-457D-927F-16367A53BB79}" type="slidenum">
              <a:rPr lang="en-US" smtClean="0"/>
              <a:pPr/>
              <a:t>‹#›</a:t>
            </a:fld>
            <a:endParaRPr lang="en-US"/>
          </a:p>
        </p:txBody>
      </p:sp>
      <p:sp>
        <p:nvSpPr>
          <p:cNvPr id="13" name="Title 12">
            <a:extLst>
              <a:ext uri="{FF2B5EF4-FFF2-40B4-BE49-F238E27FC236}">
                <a16:creationId xmlns:a16="http://schemas.microsoft.com/office/drawing/2014/main" id="{30FC439E-EC0C-416F-AFD3-E2FED651C586}"/>
              </a:ext>
            </a:extLst>
          </p:cNvPr>
          <p:cNvSpPr>
            <a:spLocks noGrp="1"/>
          </p:cNvSpPr>
          <p:nvPr>
            <p:ph type="title"/>
          </p:nvPr>
        </p:nvSpPr>
        <p:spPr/>
        <p:txBody>
          <a:bodyPr/>
          <a:lstStyle/>
          <a:p>
            <a:r>
              <a:rPr lang="en-US"/>
              <a:t>Click to edit Master title style</a:t>
            </a:r>
          </a:p>
        </p:txBody>
      </p:sp>
      <p:pic>
        <p:nvPicPr>
          <p:cNvPr id="5" name="Picture 4"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863454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731839"/>
            <a:ext cx="6815667" cy="539432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2837435A-0FF2-45C8-BAA9-9C75CFB14CDD}"/>
              </a:ext>
            </a:extLst>
          </p:cNvPr>
          <p:cNvSpPr>
            <a:spLocks noGrp="1"/>
          </p:cNvSpPr>
          <p:nvPr>
            <p:ph type="sldNum" sz="quarter" idx="10"/>
          </p:nvPr>
        </p:nvSpPr>
        <p:spPr/>
        <p:txBody>
          <a:bodyPr/>
          <a:lstStyle/>
          <a:p>
            <a:fld id="{D07D4089-40B5-457D-927F-16367A53BB79}" type="slidenum">
              <a:rPr lang="en-US" smtClean="0"/>
              <a:pPr/>
              <a:t>‹#›</a:t>
            </a:fld>
            <a:endParaRPr lang="en-US"/>
          </a:p>
        </p:txBody>
      </p:sp>
      <p:sp>
        <p:nvSpPr>
          <p:cNvPr id="17" name="Text Placeholder 16">
            <a:extLst>
              <a:ext uri="{FF2B5EF4-FFF2-40B4-BE49-F238E27FC236}">
                <a16:creationId xmlns:a16="http://schemas.microsoft.com/office/drawing/2014/main" id="{9BE4C20E-0421-4C19-AFD4-9AFD0F521A68}"/>
              </a:ext>
            </a:extLst>
          </p:cNvPr>
          <p:cNvSpPr>
            <a:spLocks noGrp="1"/>
          </p:cNvSpPr>
          <p:nvPr>
            <p:ph type="body" sz="quarter" idx="11"/>
          </p:nvPr>
        </p:nvSpPr>
        <p:spPr>
          <a:xfrm>
            <a:off x="609603" y="731836"/>
            <a:ext cx="4011084" cy="703264"/>
          </a:xfrm>
        </p:spPr>
        <p:txBody>
          <a:bodyPr anchor="ctr">
            <a:normAutofit/>
          </a:bodyPr>
          <a:lstStyle>
            <a:lvl1pPr marL="0" indent="0">
              <a:buNone/>
              <a:defRPr sz="2667" b="1"/>
            </a:lvl1pPr>
          </a:lstStyle>
          <a:p>
            <a:pPr lvl="0"/>
            <a:endParaRPr lang="en-US"/>
          </a:p>
        </p:txBody>
      </p:sp>
      <p:sp>
        <p:nvSpPr>
          <p:cNvPr id="18" name="Title 17">
            <a:extLst>
              <a:ext uri="{FF2B5EF4-FFF2-40B4-BE49-F238E27FC236}">
                <a16:creationId xmlns:a16="http://schemas.microsoft.com/office/drawing/2014/main" id="{D6C90FEF-E2AF-482E-AD92-627AFBAA3AFC}"/>
              </a:ext>
            </a:extLst>
          </p:cNvPr>
          <p:cNvSpPr>
            <a:spLocks noGrp="1"/>
          </p:cNvSpPr>
          <p:nvPr>
            <p:ph type="title"/>
          </p:nvPr>
        </p:nvSpPr>
        <p:spPr/>
        <p:txBody>
          <a:bodyPr/>
          <a:lstStyle/>
          <a:p>
            <a:r>
              <a:rPr lang="en-US"/>
              <a:t>Click to edit Master title style</a:t>
            </a:r>
          </a:p>
        </p:txBody>
      </p:sp>
      <p:pic>
        <p:nvPicPr>
          <p:cNvPr id="8" name="Picture 7"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4362281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A1720-02F3-46D5-91D9-004D8178A80E}"/>
              </a:ext>
            </a:extLst>
          </p:cNvPr>
          <p:cNvSpPr txBox="1"/>
          <p:nvPr userDrawn="1"/>
        </p:nvSpPr>
        <p:spPr>
          <a:xfrm>
            <a:off x="609600" y="1334891"/>
            <a:ext cx="10972800" cy="4709174"/>
          </a:xfrm>
          <a:prstGeom prst="rect">
            <a:avLst/>
          </a:prstGeom>
          <a:noFill/>
        </p:spPr>
        <p:txBody>
          <a:bodyPr wrap="square" rtlCol="0">
            <a:spAutoFit/>
          </a:bodyPr>
          <a:lstStyle/>
          <a:p>
            <a:pPr algn="ctr"/>
            <a:r>
              <a:rPr lang="en-US" sz="3467"/>
              <a:t>SAMHSA’s mission is to reduce the impact of substance abuse and mental illness on America’s communities.</a:t>
            </a:r>
          </a:p>
          <a:p>
            <a:r>
              <a:rPr lang="en-US" sz="2400"/>
              <a:t>                  </a:t>
            </a:r>
          </a:p>
          <a:p>
            <a:pPr algn="ctr">
              <a:spcBef>
                <a:spcPts val="0"/>
              </a:spcBef>
            </a:pPr>
            <a:endParaRPr lang="en-US" sz="2400"/>
          </a:p>
          <a:p>
            <a:pPr>
              <a:spcBef>
                <a:spcPts val="0"/>
              </a:spcBef>
            </a:pPr>
            <a:endParaRPr lang="en-US" sz="1867"/>
          </a:p>
          <a:p>
            <a:pPr>
              <a:spcBef>
                <a:spcPts val="0"/>
              </a:spcBef>
            </a:pPr>
            <a:endParaRPr lang="en-US" sz="1867"/>
          </a:p>
          <a:p>
            <a:pPr algn="ctr">
              <a:spcBef>
                <a:spcPts val="3200"/>
              </a:spcBef>
            </a:pPr>
            <a:r>
              <a:rPr lang="en-US" sz="5333"/>
              <a:t>www.samhsa.gov</a:t>
            </a:r>
          </a:p>
          <a:p>
            <a:pPr algn="ctr">
              <a:spcBef>
                <a:spcPts val="4000"/>
              </a:spcBef>
            </a:pPr>
            <a:r>
              <a:rPr lang="en-US" sz="3200"/>
              <a:t>1-877-SAMHSA-7 (1-877-726-4727) ● 1-800-487-4889 (TDD)</a:t>
            </a:r>
          </a:p>
        </p:txBody>
      </p:sp>
      <p:sp>
        <p:nvSpPr>
          <p:cNvPr id="3" name="Slide Number Placeholder 2">
            <a:extLst>
              <a:ext uri="{FF2B5EF4-FFF2-40B4-BE49-F238E27FC236}">
                <a16:creationId xmlns:a16="http://schemas.microsoft.com/office/drawing/2014/main" id="{5448F7EC-8EE8-4B66-800B-C5AA9FC41395}"/>
              </a:ext>
            </a:extLst>
          </p:cNvPr>
          <p:cNvSpPr>
            <a:spLocks noGrp="1"/>
          </p:cNvSpPr>
          <p:nvPr>
            <p:ph type="sldNum" sz="quarter" idx="10"/>
          </p:nvPr>
        </p:nvSpPr>
        <p:spPr/>
        <p:txBody>
          <a:bodyPr/>
          <a:lstStyle/>
          <a:p>
            <a:fld id="{D07D4089-40B5-457D-927F-16367A53BB79}" type="slidenum">
              <a:rPr lang="en-US" smtClean="0"/>
              <a:pPr/>
              <a:t>‹#›</a:t>
            </a:fld>
            <a:endParaRPr lang="en-US"/>
          </a:p>
        </p:txBody>
      </p:sp>
      <p:sp>
        <p:nvSpPr>
          <p:cNvPr id="6" name="Title 5">
            <a:extLst>
              <a:ext uri="{FF2B5EF4-FFF2-40B4-BE49-F238E27FC236}">
                <a16:creationId xmlns:a16="http://schemas.microsoft.com/office/drawing/2014/main" id="{A3A27E57-9852-43E2-9EA6-11925D42D174}"/>
              </a:ext>
            </a:extLst>
          </p:cNvPr>
          <p:cNvSpPr>
            <a:spLocks noGrp="1"/>
          </p:cNvSpPr>
          <p:nvPr>
            <p:ph type="title" hasCustomPrompt="1"/>
          </p:nvPr>
        </p:nvSpPr>
        <p:spPr/>
        <p:txBody>
          <a:bodyPr/>
          <a:lstStyle>
            <a:lvl1pPr>
              <a:defRPr/>
            </a:lvl1pPr>
          </a:lstStyle>
          <a:p>
            <a:r>
              <a:rPr lang="en-US"/>
              <a:t>Thank You</a:t>
            </a:r>
          </a:p>
        </p:txBody>
      </p:sp>
      <p:sp>
        <p:nvSpPr>
          <p:cNvPr id="7" name="Text Placeholder 15">
            <a:extLst>
              <a:ext uri="{FF2B5EF4-FFF2-40B4-BE49-F238E27FC236}">
                <a16:creationId xmlns:a16="http://schemas.microsoft.com/office/drawing/2014/main" id="{69091E6D-2812-48AA-839F-22FB3CC77F13}"/>
              </a:ext>
            </a:extLst>
          </p:cNvPr>
          <p:cNvSpPr>
            <a:spLocks noGrp="1"/>
          </p:cNvSpPr>
          <p:nvPr>
            <p:ph type="body" sz="quarter" idx="11"/>
          </p:nvPr>
        </p:nvSpPr>
        <p:spPr>
          <a:xfrm>
            <a:off x="609600" y="2571890"/>
            <a:ext cx="10972800" cy="1601868"/>
          </a:xfrm>
        </p:spPr>
        <p:txBody>
          <a:bodyPr/>
          <a:lstStyle>
            <a:lvl1pPr marL="0" indent="0" algn="ctr">
              <a:buNone/>
              <a:defRPr sz="2667">
                <a:solidFill>
                  <a:schemeClr val="tx1"/>
                </a:solidFill>
              </a:defRPr>
            </a:lvl1pPr>
            <a:lvl2pPr marL="609585" indent="0">
              <a:buNone/>
              <a:defRPr/>
            </a:lvl2pPr>
          </a:lstStyle>
          <a:p>
            <a:pPr lvl="0"/>
            <a:endParaRPr lang="en-US"/>
          </a:p>
        </p:txBody>
      </p:sp>
    </p:spTree>
    <p:extLst>
      <p:ext uri="{BB962C8B-B14F-4D97-AF65-F5344CB8AC3E}">
        <p14:creationId xmlns:p14="http://schemas.microsoft.com/office/powerpoint/2010/main" val="140553372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5653961"/>
            <a:ext cx="12192000" cy="1071726"/>
          </a:xfrm>
          <a:prstGeom prst="rect">
            <a:avLst/>
          </a:prstGeom>
          <a:solidFill>
            <a:srgbClr val="A4A7AA">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414792" y="0"/>
            <a:ext cx="11777208" cy="5500678"/>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0" y="0"/>
            <a:ext cx="414792" cy="5500678"/>
          </a:xfrm>
          <a:prstGeom prst="rect">
            <a:avLst/>
          </a:prstGeom>
          <a:solidFill>
            <a:srgbClr val="CF3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2434897" y="2607567"/>
            <a:ext cx="9757105" cy="2600047"/>
          </a:xfrm>
          <a:prstGeom prst="rect">
            <a:avLst/>
          </a:pr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userDrawn="1">
            <p:ph type="ctrTitle"/>
          </p:nvPr>
        </p:nvSpPr>
        <p:spPr>
          <a:xfrm>
            <a:off x="1710941" y="157888"/>
            <a:ext cx="10235443" cy="552282"/>
          </a:xfrm>
          <a:prstGeom prst="rect">
            <a:avLst/>
          </a:prstGeom>
        </p:spPr>
        <p:txBody>
          <a:bodyPr>
            <a:normAutofit/>
          </a:bodyPr>
          <a:lstStyle>
            <a:lvl1pPr algn="r">
              <a:defRPr sz="36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3295AC9F-E362-4AF5-88B1-9D5E086D0177}"/>
              </a:ext>
            </a:extLst>
          </p:cNvPr>
          <p:cNvSpPr>
            <a:spLocks noGrp="1"/>
          </p:cNvSpPr>
          <p:nvPr>
            <p:ph type="body" sz="quarter" idx="10" hasCustomPrompt="1"/>
          </p:nvPr>
        </p:nvSpPr>
        <p:spPr>
          <a:xfrm>
            <a:off x="414141" y="5769643"/>
            <a:ext cx="3788833" cy="825500"/>
          </a:xfrm>
        </p:spPr>
        <p:txBody>
          <a:bodyPr anchor="ctr">
            <a:normAutofit/>
          </a:bodyPr>
          <a:lstStyle>
            <a:lvl1pPr marL="0" indent="0">
              <a:buNone/>
              <a:defRPr sz="1800"/>
            </a:lvl1pPr>
          </a:lstStyle>
          <a:p>
            <a:pPr lvl="0"/>
            <a:r>
              <a:rPr lang="en-US"/>
              <a:t>Location of Presentation Date</a:t>
            </a:r>
          </a:p>
        </p:txBody>
      </p:sp>
      <p:sp>
        <p:nvSpPr>
          <p:cNvPr id="17" name="Subtitle 2">
            <a:extLst>
              <a:ext uri="{FF2B5EF4-FFF2-40B4-BE49-F238E27FC236}">
                <a16:creationId xmlns:a16="http://schemas.microsoft.com/office/drawing/2014/main" id="{EC75B8A7-8EEA-4F38-A82A-DBDE34A739E9}"/>
              </a:ext>
            </a:extLst>
          </p:cNvPr>
          <p:cNvSpPr>
            <a:spLocks noGrp="1"/>
          </p:cNvSpPr>
          <p:nvPr>
            <p:ph type="subTitle" idx="1"/>
          </p:nvPr>
        </p:nvSpPr>
        <p:spPr>
          <a:xfrm>
            <a:off x="2434895" y="2607562"/>
            <a:ext cx="9511485" cy="2600046"/>
          </a:xfrm>
        </p:spPr>
        <p:txBody>
          <a:bodyPr anchor="ctr">
            <a:normAutofit/>
          </a:bodyPr>
          <a:lstStyle>
            <a:lvl1pPr marL="0" indent="0" algn="r">
              <a:buNone/>
              <a:defRPr sz="220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grpSp>
        <p:nvGrpSpPr>
          <p:cNvPr id="14" name="Group 13"/>
          <p:cNvGrpSpPr/>
          <p:nvPr userDrawn="1"/>
        </p:nvGrpSpPr>
        <p:grpSpPr>
          <a:xfrm>
            <a:off x="7989032" y="5724582"/>
            <a:ext cx="3957349" cy="915633"/>
            <a:chOff x="5991773" y="5731961"/>
            <a:chExt cx="2968012" cy="915633"/>
          </a:xfrm>
        </p:grpSpPr>
        <p:pic>
          <p:nvPicPr>
            <p:cNvPr id="12" name="Picture 11" descr="12652_SAMHSA_LogoRedesign_FINAL.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86600" y="5891367"/>
              <a:ext cx="1873185" cy="666470"/>
            </a:xfrm>
            <a:prstGeom prst="rect">
              <a:avLst/>
            </a:prstGeom>
          </p:spPr>
        </p:pic>
        <p:pic>
          <p:nvPicPr>
            <p:cNvPr id="13" name="Picture 12" descr="HHS-Logo-camera-ready.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91773" y="5731961"/>
              <a:ext cx="963363" cy="915633"/>
            </a:xfrm>
            <a:prstGeom prst="rect">
              <a:avLst/>
            </a:prstGeom>
          </p:spPr>
        </p:pic>
      </p:grpSp>
    </p:spTree>
    <p:extLst>
      <p:ext uri="{BB962C8B-B14F-4D97-AF65-F5344CB8AC3E}">
        <p14:creationId xmlns:p14="http://schemas.microsoft.com/office/powerpoint/2010/main" val="24081422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2689"/>
            <a:ext cx="10972800" cy="4863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descr="12652_SAMHSA_LogoRedesign_FINAL.png">
            <a:extLst>
              <a:ext uri="{FF2B5EF4-FFF2-40B4-BE49-F238E27FC236}">
                <a16:creationId xmlns:a16="http://schemas.microsoft.com/office/drawing/2014/main" id="{DFC9F5BC-EEB5-4B67-9BEF-C5850425A5C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2823" y="6273456"/>
            <a:ext cx="1989580" cy="530912"/>
          </a:xfrm>
          <a:prstGeom prst="rect">
            <a:avLst/>
          </a:prstGeom>
        </p:spPr>
      </p:pic>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6280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10" name="Picture 9" descr="12652_SAMHSA_LogoRedesign_FINAL.png">
            <a:extLst>
              <a:ext uri="{FF2B5EF4-FFF2-40B4-BE49-F238E27FC236}">
                <a16:creationId xmlns:a16="http://schemas.microsoft.com/office/drawing/2014/main" id="{6F113F65-C867-4789-9E25-34FE631C50F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2823" y="6273456"/>
            <a:ext cx="1989580" cy="530912"/>
          </a:xfrm>
          <a:prstGeom prst="rect">
            <a:avLst/>
          </a:prstGeom>
        </p:spPr>
      </p:pic>
      <p:sp>
        <p:nvSpPr>
          <p:cNvPr id="13" name="Slide Number Placeholder 12">
            <a:extLst>
              <a:ext uri="{FF2B5EF4-FFF2-40B4-BE49-F238E27FC236}">
                <a16:creationId xmlns:a16="http://schemas.microsoft.com/office/drawing/2014/main" id="{9C25D06C-5CC4-414F-B64F-A967EB8BC58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131B094D-1F11-4308-9A4E-9FF5E5E086F0}"/>
              </a:ext>
            </a:extLst>
          </p:cNvPr>
          <p:cNvSpPr>
            <a:spLocks noGrp="1"/>
          </p:cNvSpPr>
          <p:nvPr>
            <p:ph type="title"/>
          </p:nvPr>
        </p:nvSpPr>
        <p:spPr>
          <a:xfrm>
            <a:off x="963084" y="4424660"/>
            <a:ext cx="10363200" cy="972967"/>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005220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689"/>
            <a:ext cx="5384800" cy="48634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62689"/>
            <a:ext cx="5384800" cy="48634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12652_SAMHSA_LogoRedesign_FINAL.png">
            <a:extLst>
              <a:ext uri="{FF2B5EF4-FFF2-40B4-BE49-F238E27FC236}">
                <a16:creationId xmlns:a16="http://schemas.microsoft.com/office/drawing/2014/main" id="{B5D2026A-94A6-4272-94A5-B8943F2ADC6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2823" y="6273456"/>
            <a:ext cx="1989580" cy="530912"/>
          </a:xfrm>
          <a:prstGeom prst="rect">
            <a:avLst/>
          </a:prstGeom>
        </p:spPr>
      </p:pic>
      <p:sp>
        <p:nvSpPr>
          <p:cNvPr id="14"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3A87C2D1-50D6-4300-B47B-7C1BC33BBC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8248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62684"/>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970843"/>
            <a:ext cx="5386917" cy="41553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262684"/>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1970843"/>
            <a:ext cx="5389033" cy="41553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12652_SAMHSA_LogoRedesign_FINAL.png">
            <a:extLst>
              <a:ext uri="{FF2B5EF4-FFF2-40B4-BE49-F238E27FC236}">
                <a16:creationId xmlns:a16="http://schemas.microsoft.com/office/drawing/2014/main" id="{07679F62-54CE-4A16-A773-20779948D2D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2823" y="6273456"/>
            <a:ext cx="1989580" cy="530912"/>
          </a:xfrm>
          <a:prstGeom prst="rect">
            <a:avLst/>
          </a:prstGeom>
        </p:spPr>
      </p:pic>
      <p:sp>
        <p:nvSpPr>
          <p:cNvPr id="16" name="Slide Number Placeholder 15">
            <a:extLst>
              <a:ext uri="{FF2B5EF4-FFF2-40B4-BE49-F238E27FC236}">
                <a16:creationId xmlns:a16="http://schemas.microsoft.com/office/drawing/2014/main" id="{3EB952FD-FA34-4FAC-AD3E-52F5D8CA5B0B}"/>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DCB6E4B7-FABE-4EA9-97E1-AC8EC525F7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8272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12652_SAMHSA_LogoRedesign_FINAL.png">
            <a:extLst>
              <a:ext uri="{FF2B5EF4-FFF2-40B4-BE49-F238E27FC236}">
                <a16:creationId xmlns:a16="http://schemas.microsoft.com/office/drawing/2014/main" id="{C1598257-6D9F-4D4F-BED4-78A0C372CA8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2823" y="6273456"/>
            <a:ext cx="1989580" cy="530912"/>
          </a:xfrm>
          <a:prstGeom prst="rect">
            <a:avLst/>
          </a:prstGeom>
        </p:spPr>
      </p:pic>
      <p:sp>
        <p:nvSpPr>
          <p:cNvPr id="13" name="Picture Placeholder 12">
            <a:extLst>
              <a:ext uri="{FF2B5EF4-FFF2-40B4-BE49-F238E27FC236}">
                <a16:creationId xmlns:a16="http://schemas.microsoft.com/office/drawing/2014/main" id="{75A6BCC9-8AF3-4028-BDF8-D4FFB58A42B3}"/>
              </a:ext>
            </a:extLst>
          </p:cNvPr>
          <p:cNvSpPr>
            <a:spLocks noGrp="1"/>
          </p:cNvSpPr>
          <p:nvPr>
            <p:ph type="pic" sz="quarter" idx="10"/>
          </p:nvPr>
        </p:nvSpPr>
        <p:spPr>
          <a:xfrm>
            <a:off x="2" y="767951"/>
            <a:ext cx="12191999" cy="5358215"/>
          </a:xfrm>
        </p:spPr>
        <p:txBody>
          <a:bodyPr/>
          <a:lstStyle>
            <a:lvl1pPr>
              <a:defRPr/>
            </a:lvl1pPr>
          </a:lstStyle>
          <a:p>
            <a:endParaRPr lang="en-US" dirty="0"/>
          </a:p>
        </p:txBody>
      </p:sp>
      <p:sp>
        <p:nvSpPr>
          <p:cNvPr id="16" name="Slide Number Placeholder 15">
            <a:extLst>
              <a:ext uri="{FF2B5EF4-FFF2-40B4-BE49-F238E27FC236}">
                <a16:creationId xmlns:a16="http://schemas.microsoft.com/office/drawing/2014/main" id="{BD372029-2B7F-4130-AA67-E3A2F31228C1}"/>
              </a:ext>
            </a:extLst>
          </p:cNvPr>
          <p:cNvSpPr>
            <a:spLocks noGrp="1"/>
          </p:cNvSpPr>
          <p:nvPr>
            <p:ph type="sldNum" sz="quarter" idx="11"/>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A7004BCD-CA72-4E23-A58E-023F89FC53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962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descr="12652_SAMHSA_LogoRedesign_FINAL.png">
            <a:extLst>
              <a:ext uri="{FF2B5EF4-FFF2-40B4-BE49-F238E27FC236}">
                <a16:creationId xmlns:a16="http://schemas.microsoft.com/office/drawing/2014/main" id="{095E1B94-4CB7-4334-9FD2-26A0EE30A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2821" y="6273456"/>
            <a:ext cx="1989580" cy="530912"/>
          </a:xfrm>
          <a:prstGeom prst="rect">
            <a:avLst/>
          </a:prstGeom>
        </p:spPr>
      </p:pic>
      <p:sp>
        <p:nvSpPr>
          <p:cNvPr id="11" name="Slide Number Placeholder 10">
            <a:extLst>
              <a:ext uri="{FF2B5EF4-FFF2-40B4-BE49-F238E27FC236}">
                <a16:creationId xmlns:a16="http://schemas.microsoft.com/office/drawing/2014/main" id="{9373ACC5-6994-4CCF-B016-26E3D6DF374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3" name="Title 12">
            <a:extLst>
              <a:ext uri="{FF2B5EF4-FFF2-40B4-BE49-F238E27FC236}">
                <a16:creationId xmlns:a16="http://schemas.microsoft.com/office/drawing/2014/main" id="{30FC439E-EC0C-416F-AFD3-E2FED651C58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5651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descr="12652_SAMHSA_LogoRedesign_FINAL.png">
            <a:extLst>
              <a:ext uri="{FF2B5EF4-FFF2-40B4-BE49-F238E27FC236}">
                <a16:creationId xmlns:a16="http://schemas.microsoft.com/office/drawing/2014/main" id="{095E1B94-4CB7-4334-9FD2-26A0EE30AED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2823" y="6273456"/>
            <a:ext cx="1989580" cy="530912"/>
          </a:xfrm>
          <a:prstGeom prst="rect">
            <a:avLst/>
          </a:prstGeom>
        </p:spPr>
      </p:pic>
      <p:sp>
        <p:nvSpPr>
          <p:cNvPr id="11" name="Slide Number Placeholder 10">
            <a:extLst>
              <a:ext uri="{FF2B5EF4-FFF2-40B4-BE49-F238E27FC236}">
                <a16:creationId xmlns:a16="http://schemas.microsoft.com/office/drawing/2014/main" id="{9373ACC5-6994-4CCF-B016-26E3D6DF374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3" name="Title 12">
            <a:extLst>
              <a:ext uri="{FF2B5EF4-FFF2-40B4-BE49-F238E27FC236}">
                <a16:creationId xmlns:a16="http://schemas.microsoft.com/office/drawing/2014/main" id="{30FC439E-EC0C-416F-AFD3-E2FED651C58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5559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731840"/>
            <a:ext cx="6815667" cy="5394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pic>
        <p:nvPicPr>
          <p:cNvPr id="11" name="Picture 10" descr="12652_SAMHSA_LogoRedesign_FINAL.png">
            <a:extLst>
              <a:ext uri="{FF2B5EF4-FFF2-40B4-BE49-F238E27FC236}">
                <a16:creationId xmlns:a16="http://schemas.microsoft.com/office/drawing/2014/main" id="{03299B2B-39F0-4554-B618-72BB6E35B1E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2823" y="6273456"/>
            <a:ext cx="1989580" cy="530912"/>
          </a:xfrm>
          <a:prstGeom prst="rect">
            <a:avLst/>
          </a:prstGeom>
        </p:spPr>
      </p:pic>
      <p:sp>
        <p:nvSpPr>
          <p:cNvPr id="13" name="Slide Number Placeholder 12">
            <a:extLst>
              <a:ext uri="{FF2B5EF4-FFF2-40B4-BE49-F238E27FC236}">
                <a16:creationId xmlns:a16="http://schemas.microsoft.com/office/drawing/2014/main" id="{2837435A-0FF2-45C8-BAA9-9C75CFB14CD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ext Placeholder 16">
            <a:extLst>
              <a:ext uri="{FF2B5EF4-FFF2-40B4-BE49-F238E27FC236}">
                <a16:creationId xmlns:a16="http://schemas.microsoft.com/office/drawing/2014/main" id="{9BE4C20E-0421-4C19-AFD4-9AFD0F521A68}"/>
              </a:ext>
            </a:extLst>
          </p:cNvPr>
          <p:cNvSpPr>
            <a:spLocks noGrp="1"/>
          </p:cNvSpPr>
          <p:nvPr>
            <p:ph type="body" sz="quarter" idx="11"/>
          </p:nvPr>
        </p:nvSpPr>
        <p:spPr>
          <a:xfrm>
            <a:off x="609599" y="731836"/>
            <a:ext cx="4011084" cy="703264"/>
          </a:xfrm>
        </p:spPr>
        <p:txBody>
          <a:bodyPr anchor="ctr">
            <a:normAutofit/>
          </a:bodyPr>
          <a:lstStyle>
            <a:lvl1pPr marL="0" indent="0">
              <a:buNone/>
              <a:defRPr sz="2000" b="1"/>
            </a:lvl1pPr>
          </a:lstStyle>
          <a:p>
            <a:pPr lvl="0"/>
            <a:endParaRPr lang="en-US"/>
          </a:p>
        </p:txBody>
      </p:sp>
      <p:sp>
        <p:nvSpPr>
          <p:cNvPr id="18" name="Title 17">
            <a:extLst>
              <a:ext uri="{FF2B5EF4-FFF2-40B4-BE49-F238E27FC236}">
                <a16:creationId xmlns:a16="http://schemas.microsoft.com/office/drawing/2014/main" id="{D6C90FEF-E2AF-482E-AD92-627AFBAA3A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1900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767952"/>
            <a:ext cx="7315200" cy="395962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pic>
        <p:nvPicPr>
          <p:cNvPr id="11" name="Picture 10" descr="12652_SAMHSA_LogoRedesign_FINAL.png">
            <a:extLst>
              <a:ext uri="{FF2B5EF4-FFF2-40B4-BE49-F238E27FC236}">
                <a16:creationId xmlns:a16="http://schemas.microsoft.com/office/drawing/2014/main" id="{2F7CDA53-D3F0-4495-9AA0-9BE475D2F27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2823" y="6273456"/>
            <a:ext cx="1989580" cy="530912"/>
          </a:xfrm>
          <a:prstGeom prst="rect">
            <a:avLst/>
          </a:prstGeom>
        </p:spPr>
      </p:pic>
      <p:sp>
        <p:nvSpPr>
          <p:cNvPr id="13" name="Slide Number Placeholder 12">
            <a:extLst>
              <a:ext uri="{FF2B5EF4-FFF2-40B4-BE49-F238E27FC236}">
                <a16:creationId xmlns:a16="http://schemas.microsoft.com/office/drawing/2014/main" id="{2DCA2A82-5757-4589-A8F1-756A5B05A08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91BB1EF4-1C2D-4723-B7CA-A37E34C607F2}"/>
              </a:ext>
            </a:extLst>
          </p:cNvPr>
          <p:cNvSpPr>
            <a:spLocks noGrp="1"/>
          </p:cNvSpPr>
          <p:nvPr>
            <p:ph type="title"/>
          </p:nvPr>
        </p:nvSpPr>
        <p:spPr/>
        <p:txBody>
          <a:bodyPr/>
          <a:lstStyle/>
          <a:p>
            <a:r>
              <a:rPr lang="en-US"/>
              <a:t>Click to edit Master title style</a:t>
            </a:r>
          </a:p>
        </p:txBody>
      </p:sp>
      <p:sp>
        <p:nvSpPr>
          <p:cNvPr id="7" name="Text Placeholder 16">
            <a:extLst>
              <a:ext uri="{FF2B5EF4-FFF2-40B4-BE49-F238E27FC236}">
                <a16:creationId xmlns:a16="http://schemas.microsoft.com/office/drawing/2014/main" id="{1891C077-91FC-4346-AA9E-C95AFD8AE9DC}"/>
              </a:ext>
            </a:extLst>
          </p:cNvPr>
          <p:cNvSpPr>
            <a:spLocks noGrp="1"/>
          </p:cNvSpPr>
          <p:nvPr>
            <p:ph type="body" sz="quarter" idx="11"/>
          </p:nvPr>
        </p:nvSpPr>
        <p:spPr>
          <a:xfrm>
            <a:off x="2389717" y="4727574"/>
            <a:ext cx="7315200" cy="639764"/>
          </a:xfrm>
        </p:spPr>
        <p:txBody>
          <a:bodyPr anchor="ctr">
            <a:normAutofit/>
          </a:bodyPr>
          <a:lstStyle>
            <a:lvl1pPr marL="0" indent="0">
              <a:buNone/>
              <a:defRPr sz="2000" b="1"/>
            </a:lvl1pPr>
          </a:lstStyle>
          <a:p>
            <a:pPr lvl="0"/>
            <a:endParaRPr lang="en-US"/>
          </a:p>
        </p:txBody>
      </p:sp>
    </p:spTree>
    <p:extLst>
      <p:ext uri="{BB962C8B-B14F-4D97-AF65-F5344CB8AC3E}">
        <p14:creationId xmlns:p14="http://schemas.microsoft.com/office/powerpoint/2010/main" val="2268851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262689"/>
            <a:ext cx="10972800" cy="48634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12652_SAMHSA_LogoRedesign_FINAL.png">
            <a:extLst>
              <a:ext uri="{FF2B5EF4-FFF2-40B4-BE49-F238E27FC236}">
                <a16:creationId xmlns:a16="http://schemas.microsoft.com/office/drawing/2014/main" id="{38EC583C-B20D-4E80-B420-DAD379FC7AB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2823" y="6273456"/>
            <a:ext cx="1989580" cy="530912"/>
          </a:xfrm>
          <a:prstGeom prst="rect">
            <a:avLst/>
          </a:prstGeom>
        </p:spPr>
      </p:pic>
      <p:sp>
        <p:nvSpPr>
          <p:cNvPr id="13" name="Slide Number Placeholder 12">
            <a:extLst>
              <a:ext uri="{FF2B5EF4-FFF2-40B4-BE49-F238E27FC236}">
                <a16:creationId xmlns:a16="http://schemas.microsoft.com/office/drawing/2014/main" id="{C7371E86-DC47-4E56-B42C-F7C6629C74A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7CF833B0-75C1-4D45-98F9-211F79DE9D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2941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Vertical Text Placeholder 2">
            <a:extLst>
              <a:ext uri="{FF2B5EF4-FFF2-40B4-BE49-F238E27FC236}">
                <a16:creationId xmlns:a16="http://schemas.microsoft.com/office/drawing/2014/main" id="{4C95A494-F140-4FCC-B3E7-9D84457415E7}"/>
              </a:ext>
            </a:extLst>
          </p:cNvPr>
          <p:cNvSpPr>
            <a:spLocks noGrp="1"/>
          </p:cNvSpPr>
          <p:nvPr>
            <p:ph type="body" orient="vert" idx="13"/>
          </p:nvPr>
        </p:nvSpPr>
        <p:spPr>
          <a:xfrm>
            <a:off x="609600" y="1262689"/>
            <a:ext cx="8026400" cy="48634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12652_SAMHSA_LogoRedesign_FINAL.png">
            <a:extLst>
              <a:ext uri="{FF2B5EF4-FFF2-40B4-BE49-F238E27FC236}">
                <a16:creationId xmlns:a16="http://schemas.microsoft.com/office/drawing/2014/main" id="{71DF3169-8C4B-44F6-B362-B50981FD9D5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2823" y="6273456"/>
            <a:ext cx="1989580" cy="530912"/>
          </a:xfrm>
          <a:prstGeom prst="rect">
            <a:avLst/>
          </a:prstGeom>
        </p:spPr>
      </p:pic>
      <p:sp>
        <p:nvSpPr>
          <p:cNvPr id="14" name="Slide Number Placeholder 13">
            <a:extLst>
              <a:ext uri="{FF2B5EF4-FFF2-40B4-BE49-F238E27FC236}">
                <a16:creationId xmlns:a16="http://schemas.microsoft.com/office/drawing/2014/main" id="{871CABD9-2B2A-4BA2-9DB4-296F1FBE0A1F}"/>
              </a:ext>
            </a:extLst>
          </p:cNvPr>
          <p:cNvSpPr>
            <a:spLocks noGrp="1"/>
          </p:cNvSpPr>
          <p:nvPr>
            <p:ph type="sldNum" sz="quarter" idx="14"/>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197D3B14-2836-4373-815E-B723FCD890BB}"/>
              </a:ext>
            </a:extLst>
          </p:cNvPr>
          <p:cNvSpPr>
            <a:spLocks noGrp="1"/>
          </p:cNvSpPr>
          <p:nvPr>
            <p:ph type="title"/>
          </p:nvPr>
        </p:nvSpPr>
        <p:spPr/>
        <p:txBody>
          <a:bodyPr/>
          <a:lstStyle/>
          <a:p>
            <a:r>
              <a:rPr lang="en-US"/>
              <a:t>Click to edit Master title style</a:t>
            </a:r>
          </a:p>
        </p:txBody>
      </p:sp>
      <p:sp>
        <p:nvSpPr>
          <p:cNvPr id="19" name="Text Placeholder 18">
            <a:extLst>
              <a:ext uri="{FF2B5EF4-FFF2-40B4-BE49-F238E27FC236}">
                <a16:creationId xmlns:a16="http://schemas.microsoft.com/office/drawing/2014/main" id="{D30EC90A-617D-436B-9C30-8145B7FFEF16}"/>
              </a:ext>
            </a:extLst>
          </p:cNvPr>
          <p:cNvSpPr>
            <a:spLocks noGrp="1"/>
          </p:cNvSpPr>
          <p:nvPr>
            <p:ph type="body" sz="quarter" idx="15"/>
          </p:nvPr>
        </p:nvSpPr>
        <p:spPr>
          <a:xfrm rot="5400000">
            <a:off x="7779061" y="2322829"/>
            <a:ext cx="4863478" cy="2743196"/>
          </a:xfrm>
        </p:spPr>
        <p:txBody>
          <a:bodyPr/>
          <a:lstStyle>
            <a:lvl1pPr marL="0" indent="0">
              <a:buNone/>
              <a:defRPr/>
            </a:lvl1pPr>
          </a:lstStyle>
          <a:p>
            <a:pPr lvl="0"/>
            <a:endParaRPr lang="en-US"/>
          </a:p>
        </p:txBody>
      </p:sp>
    </p:spTree>
    <p:extLst>
      <p:ext uri="{BB962C8B-B14F-4D97-AF65-F5344CB8AC3E}">
        <p14:creationId xmlns:p14="http://schemas.microsoft.com/office/powerpoint/2010/main" val="1118900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8F7EC-8EE8-4B66-800B-C5AA9FC4139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6" name="Title 5">
            <a:extLst>
              <a:ext uri="{FF2B5EF4-FFF2-40B4-BE49-F238E27FC236}">
                <a16:creationId xmlns:a16="http://schemas.microsoft.com/office/drawing/2014/main" id="{A3A27E57-9852-43E2-9EA6-11925D42D174}"/>
              </a:ext>
            </a:extLst>
          </p:cNvPr>
          <p:cNvSpPr>
            <a:spLocks noGrp="1"/>
          </p:cNvSpPr>
          <p:nvPr>
            <p:ph type="title" hasCustomPrompt="1"/>
          </p:nvPr>
        </p:nvSpPr>
        <p:spPr/>
        <p:txBody>
          <a:bodyPr/>
          <a:lstStyle>
            <a:lvl1pPr>
              <a:defRPr/>
            </a:lvl1pPr>
          </a:lstStyle>
          <a:p>
            <a:r>
              <a:rPr lang="en-US"/>
              <a:t>Thank You</a:t>
            </a:r>
          </a:p>
        </p:txBody>
      </p:sp>
      <p:sp>
        <p:nvSpPr>
          <p:cNvPr id="9" name="Content Placeholder 2">
            <a:extLst>
              <a:ext uri="{FF2B5EF4-FFF2-40B4-BE49-F238E27FC236}">
                <a16:creationId xmlns:a16="http://schemas.microsoft.com/office/drawing/2014/main" id="{9BAA8C3C-5033-4A07-909A-E1D011252F59}"/>
              </a:ext>
            </a:extLst>
          </p:cNvPr>
          <p:cNvSpPr txBox="1">
            <a:spLocks/>
          </p:cNvSpPr>
          <p:nvPr userDrawn="1"/>
        </p:nvSpPr>
        <p:spPr bwMode="auto">
          <a:xfrm>
            <a:off x="609605" y="1262685"/>
            <a:ext cx="10972799" cy="488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endParaRPr lang="en-US" sz="2600" dirty="0"/>
          </a:p>
          <a:p>
            <a:pPr algn="ctr"/>
            <a:r>
              <a:rPr lang="en-US" sz="2600" dirty="0"/>
              <a:t>SAMHSA’s mission is to reduce the impact of substance abuse and mental illness on America’s communities.</a:t>
            </a:r>
          </a:p>
          <a:p>
            <a:r>
              <a:rPr lang="en-US" sz="2600" dirty="0"/>
              <a:t>                  </a:t>
            </a:r>
          </a:p>
          <a:p>
            <a:pPr algn="ctr">
              <a:spcBef>
                <a:spcPts val="0"/>
              </a:spcBef>
            </a:pPr>
            <a:endParaRPr lang="en-US" sz="2800" dirty="0"/>
          </a:p>
          <a:p>
            <a:pPr>
              <a:spcBef>
                <a:spcPts val="0"/>
              </a:spcBef>
            </a:pPr>
            <a:endParaRPr lang="en-US" sz="2000" dirty="0"/>
          </a:p>
          <a:p>
            <a:pPr>
              <a:spcBef>
                <a:spcPts val="0"/>
              </a:spcBef>
            </a:pPr>
            <a:endParaRPr lang="en-US" sz="2000" dirty="0"/>
          </a:p>
          <a:p>
            <a:pPr algn="ctr">
              <a:spcBef>
                <a:spcPts val="2400"/>
              </a:spcBef>
            </a:pPr>
            <a:r>
              <a:rPr lang="en-US" sz="4000" dirty="0"/>
              <a:t>www.samhsa.gov</a:t>
            </a:r>
          </a:p>
          <a:p>
            <a:pPr algn="ctr">
              <a:spcBef>
                <a:spcPts val="3000"/>
              </a:spcBef>
            </a:pPr>
            <a:r>
              <a:rPr lang="en-US" sz="2400" dirty="0"/>
              <a:t>1-877-SAMHSA-7 (1-877-726-4727) ● 1-800-487-4889 (TDD)</a:t>
            </a:r>
          </a:p>
          <a:p>
            <a:pPr marL="0" indent="0" eaLnBrk="1" hangingPunct="1">
              <a:spcBef>
                <a:spcPct val="0"/>
              </a:spcBef>
            </a:pPr>
            <a:endParaRPr lang="en-US" altLang="en-US" sz="2800" b="1" dirty="0"/>
          </a:p>
        </p:txBody>
      </p:sp>
      <p:sp>
        <p:nvSpPr>
          <p:cNvPr id="16" name="Text Placeholder 15">
            <a:extLst>
              <a:ext uri="{FF2B5EF4-FFF2-40B4-BE49-F238E27FC236}">
                <a16:creationId xmlns:a16="http://schemas.microsoft.com/office/drawing/2014/main" id="{766F0145-0415-4C3D-A4FB-B7443F7D3764}"/>
              </a:ext>
            </a:extLst>
          </p:cNvPr>
          <p:cNvSpPr>
            <a:spLocks noGrp="1"/>
          </p:cNvSpPr>
          <p:nvPr>
            <p:ph type="body" sz="quarter" idx="11"/>
          </p:nvPr>
        </p:nvSpPr>
        <p:spPr>
          <a:xfrm>
            <a:off x="609604" y="2752725"/>
            <a:ext cx="10972797" cy="1428750"/>
          </a:xfrm>
        </p:spPr>
        <p:txBody>
          <a:bodyPr/>
          <a:lstStyle>
            <a:lvl1pPr marL="0" indent="0" algn="ctr">
              <a:buNone/>
              <a:defRPr sz="2000">
                <a:solidFill>
                  <a:schemeClr val="tx1"/>
                </a:solidFill>
              </a:defRPr>
            </a:lvl1pPr>
            <a:lvl2pPr marL="457189" indent="0">
              <a:buNone/>
              <a:defRPr/>
            </a:lvl2pPr>
          </a:lstStyle>
          <a:p>
            <a:pPr lvl="0"/>
            <a:endParaRPr lang="en-US"/>
          </a:p>
        </p:txBody>
      </p:sp>
    </p:spTree>
    <p:extLst>
      <p:ext uri="{BB962C8B-B14F-4D97-AF65-F5344CB8AC3E}">
        <p14:creationId xmlns:p14="http://schemas.microsoft.com/office/powerpoint/2010/main" val="27978607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THY-section slide">
    <p:spTree>
      <p:nvGrpSpPr>
        <p:cNvPr id="1" name=""/>
        <p:cNvGrpSpPr/>
        <p:nvPr/>
      </p:nvGrpSpPr>
      <p:grpSpPr>
        <a:xfrm>
          <a:off x="0" y="0"/>
          <a:ext cx="0" cy="0"/>
          <a:chOff x="0" y="0"/>
          <a:chExt cx="0" cy="0"/>
        </a:xfrm>
      </p:grpSpPr>
      <p:pic>
        <p:nvPicPr>
          <p:cNvPr id="2" name="Picture 1" descr="TTHY_OpenSlidePg_v2.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21310"/>
            <a:ext cx="12192000" cy="6400800"/>
          </a:xfrm>
          <a:prstGeom prst="rect">
            <a:avLst/>
          </a:prstGeom>
        </p:spPr>
      </p:pic>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dirty="0"/>
          </a:p>
        </p:txBody>
      </p:sp>
      <p:sp>
        <p:nvSpPr>
          <p:cNvPr id="8" name="Rectangle 7"/>
          <p:cNvSpPr/>
          <p:nvPr userDrawn="1"/>
        </p:nvSpPr>
        <p:spPr>
          <a:xfrm>
            <a:off x="3" y="6285539"/>
            <a:ext cx="12191999" cy="572465"/>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9" name="Picture 8" descr="SAMHSA 2018 logo black.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629949" y="6404656"/>
            <a:ext cx="1347287" cy="354678"/>
          </a:xfrm>
          <a:prstGeom prst="rect">
            <a:avLst/>
          </a:prstGeom>
        </p:spPr>
      </p:pic>
      <p:pic>
        <p:nvPicPr>
          <p:cNvPr id="10" name="Picture 9" descr="DHHS circle logo.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715736" y="6306246"/>
            <a:ext cx="655797" cy="501648"/>
          </a:xfrm>
          <a:prstGeom prst="rect">
            <a:avLst/>
          </a:prstGeom>
        </p:spPr>
      </p:pic>
      <p:sp>
        <p:nvSpPr>
          <p:cNvPr id="11" name="Rectangle 10"/>
          <p:cNvSpPr/>
          <p:nvPr userDrawn="1"/>
        </p:nvSpPr>
        <p:spPr>
          <a:xfrm>
            <a:off x="85057" y="6404656"/>
            <a:ext cx="467835" cy="403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8"/>
          <p:cNvSpPr>
            <a:spLocks noGrp="1"/>
          </p:cNvSpPr>
          <p:nvPr>
            <p:ph type="sldNum" sz="quarter" idx="12"/>
          </p:nvPr>
        </p:nvSpPr>
        <p:spPr>
          <a:xfrm>
            <a:off x="85059" y="6404661"/>
            <a:ext cx="2743200" cy="365125"/>
          </a:xfrm>
        </p:spPr>
        <p:txBody>
          <a:bodyPr/>
          <a:lstStyle/>
          <a:p>
            <a:fld id="{5A9F5280-996F-814B-85A4-7531E12C1470}" type="slidenum">
              <a:rPr lang="en-US" smtClean="0"/>
              <a:t>‹#›</a:t>
            </a:fld>
            <a:endParaRPr lang="en-US" dirty="0"/>
          </a:p>
        </p:txBody>
      </p:sp>
    </p:spTree>
    <p:extLst>
      <p:ext uri="{BB962C8B-B14F-4D97-AF65-F5344CB8AC3E}">
        <p14:creationId xmlns:p14="http://schemas.microsoft.com/office/powerpoint/2010/main" val="340818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THY-content slide">
    <p:spTree>
      <p:nvGrpSpPr>
        <p:cNvPr id="1" name=""/>
        <p:cNvGrpSpPr/>
        <p:nvPr/>
      </p:nvGrpSpPr>
      <p:grpSpPr>
        <a:xfrm>
          <a:off x="0" y="0"/>
          <a:ext cx="0" cy="0"/>
          <a:chOff x="0" y="0"/>
          <a:chExt cx="0" cy="0"/>
        </a:xfrm>
      </p:grpSpPr>
      <p:sp>
        <p:nvSpPr>
          <p:cNvPr id="11" name="Rectangle 10"/>
          <p:cNvSpPr/>
          <p:nvPr userDrawn="1"/>
        </p:nvSpPr>
        <p:spPr>
          <a:xfrm>
            <a:off x="-16066" y="6285539"/>
            <a:ext cx="12208068" cy="572465"/>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descr="SAMHSA 2018 logo black.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29949" y="6404656"/>
            <a:ext cx="1347287" cy="354678"/>
          </a:xfrm>
          <a:prstGeom prst="rect">
            <a:avLst/>
          </a:prstGeom>
        </p:spPr>
      </p:pic>
      <p:pic>
        <p:nvPicPr>
          <p:cNvPr id="16" name="Picture 15" descr="DHHS circle logo.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15736" y="6306246"/>
            <a:ext cx="655797" cy="501648"/>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1261872"/>
          </a:xfrm>
          <a:prstGeom prst="rect">
            <a:avLst/>
          </a:prstGeom>
        </p:spPr>
      </p:pic>
      <p:sp>
        <p:nvSpPr>
          <p:cNvPr id="2" name="Title 1"/>
          <p:cNvSpPr>
            <a:spLocks noGrp="1"/>
          </p:cNvSpPr>
          <p:nvPr>
            <p:ph type="title"/>
          </p:nvPr>
        </p:nvSpPr>
        <p:spPr>
          <a:xfrm>
            <a:off x="2603718" y="91442"/>
            <a:ext cx="9333103" cy="1039957"/>
          </a:xfrm>
        </p:spPr>
        <p:txBody>
          <a:bodyPr/>
          <a:lstStyle>
            <a:lvl1pPr>
              <a:defRPr baseline="0">
                <a:solidFill>
                  <a:schemeClr val="bg1">
                    <a:lumMod val="85000"/>
                  </a:schemeClr>
                </a:solidFill>
                <a:latin typeface="Arial Bold" charset="0"/>
              </a:defRPr>
            </a:lvl1pPr>
          </a:lstStyle>
          <a:p>
            <a:r>
              <a:rPr lang="en-US"/>
              <a:t>Click to edit Master title style</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9F5280-996F-814B-85A4-7531E12C1470}" type="slidenum">
              <a:rPr lang="en-US" smtClean="0"/>
              <a:t>‹#›</a:t>
            </a:fld>
            <a:endParaRPr lang="en-US" dirty="0"/>
          </a:p>
        </p:txBody>
      </p:sp>
      <p:sp>
        <p:nvSpPr>
          <p:cNvPr id="10" name="TextBox 9"/>
          <p:cNvSpPr txBox="1"/>
          <p:nvPr userDrawn="1"/>
        </p:nvSpPr>
        <p:spPr>
          <a:xfrm>
            <a:off x="1929069" y="739726"/>
            <a:ext cx="256802" cy="261610"/>
          </a:xfrm>
          <a:prstGeom prst="rect">
            <a:avLst/>
          </a:prstGeom>
          <a:noFill/>
        </p:spPr>
        <p:txBody>
          <a:bodyPr wrap="none" rtlCol="0">
            <a:spAutoFit/>
          </a:bodyPr>
          <a:lstStyle/>
          <a:p>
            <a:r>
              <a:rPr lang="en-US" sz="1100" dirty="0"/>
              <a:t>®</a:t>
            </a:r>
          </a:p>
        </p:txBody>
      </p:sp>
    </p:spTree>
    <p:extLst>
      <p:ext uri="{BB962C8B-B14F-4D97-AF65-F5344CB8AC3E}">
        <p14:creationId xmlns:p14="http://schemas.microsoft.com/office/powerpoint/2010/main" val="726843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1899"/>
            </a:lvl1pPr>
          </a:lstStyle>
          <a:p>
            <a:r>
              <a:rPr lang="en-US"/>
              <a:t>Click to edit Master title style</a:t>
            </a:r>
            <a:endParaRPr lang="en-US" dirty="0"/>
          </a:p>
        </p:txBody>
      </p:sp>
      <p:sp>
        <p:nvSpPr>
          <p:cNvPr id="3" name="Subtitle 2"/>
          <p:cNvSpPr>
            <a:spLocks noGrp="1"/>
          </p:cNvSpPr>
          <p:nvPr>
            <p:ph type="subTitle" idx="1"/>
          </p:nvPr>
        </p:nvSpPr>
        <p:spPr>
          <a:xfrm>
            <a:off x="1524000" y="3602042"/>
            <a:ext cx="9144000" cy="1655763"/>
          </a:xfrm>
        </p:spPr>
        <p:txBody>
          <a:bodyPr/>
          <a:lstStyle>
            <a:lvl1pPr marL="0" indent="0" algn="ctr">
              <a:buNone/>
              <a:defRPr sz="759"/>
            </a:lvl1pPr>
            <a:lvl2pPr marL="144667" indent="0" algn="ctr">
              <a:buNone/>
              <a:defRPr sz="633"/>
            </a:lvl2pPr>
            <a:lvl3pPr marL="289331" indent="0" algn="ctr">
              <a:buNone/>
              <a:defRPr sz="571"/>
            </a:lvl3pPr>
            <a:lvl4pPr marL="433998" indent="0" algn="ctr">
              <a:buNone/>
              <a:defRPr sz="507"/>
            </a:lvl4pPr>
            <a:lvl5pPr marL="578664" indent="0" algn="ctr">
              <a:buNone/>
              <a:defRPr sz="507"/>
            </a:lvl5pPr>
            <a:lvl6pPr marL="723330" indent="0" algn="ctr">
              <a:buNone/>
              <a:defRPr sz="507"/>
            </a:lvl6pPr>
            <a:lvl7pPr marL="867996" indent="0" algn="ctr">
              <a:buNone/>
              <a:defRPr sz="507"/>
            </a:lvl7pPr>
            <a:lvl8pPr marL="1012661" indent="0" algn="ctr">
              <a:buNone/>
              <a:defRPr sz="507"/>
            </a:lvl8pPr>
            <a:lvl9pPr marL="1157327" indent="0" algn="ctr">
              <a:buNone/>
              <a:defRPr sz="50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73F748-9F7D-4754-ACBF-0EF3D19E1CA4}" type="datetimeFigureOut">
              <a:rPr lang="en-US" smtClean="0"/>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37CF10-D607-4B63-8466-0EBC9B4A7F4D}" type="slidenum">
              <a:rPr lang="en-US" smtClean="0"/>
              <a:t>‹#›</a:t>
            </a:fld>
            <a:endParaRPr lang="en-US" dirty="0"/>
          </a:p>
        </p:txBody>
      </p:sp>
    </p:spTree>
    <p:extLst>
      <p:ext uri="{BB962C8B-B14F-4D97-AF65-F5344CB8AC3E}">
        <p14:creationId xmlns:p14="http://schemas.microsoft.com/office/powerpoint/2010/main" val="1139529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253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013"/>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73F748-9F7D-4754-ACBF-0EF3D19E1CA4}"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7CF10-D607-4B63-8466-0EBC9B4A7F4D}" type="slidenum">
              <a:rPr lang="en-US" smtClean="0"/>
              <a:t>‹#›</a:t>
            </a:fld>
            <a:endParaRPr lang="en-US"/>
          </a:p>
        </p:txBody>
      </p:sp>
    </p:spTree>
    <p:extLst>
      <p:ext uri="{BB962C8B-B14F-4D97-AF65-F5344CB8AC3E}">
        <p14:creationId xmlns:p14="http://schemas.microsoft.com/office/powerpoint/2010/main" val="280760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731837"/>
            <a:ext cx="6815667" cy="5394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1" name="Picture 10" descr="12652_SAMHSA_LogoRedesign_FINAL.png">
            <a:extLst>
              <a:ext uri="{FF2B5EF4-FFF2-40B4-BE49-F238E27FC236}">
                <a16:creationId xmlns:a16="http://schemas.microsoft.com/office/drawing/2014/main" id="{03299B2B-39F0-4554-B618-72BB6E35B1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2821" y="6273456"/>
            <a:ext cx="1989580" cy="530912"/>
          </a:xfrm>
          <a:prstGeom prst="rect">
            <a:avLst/>
          </a:prstGeom>
        </p:spPr>
      </p:pic>
      <p:sp>
        <p:nvSpPr>
          <p:cNvPr id="13" name="Slide Number Placeholder 12">
            <a:extLst>
              <a:ext uri="{FF2B5EF4-FFF2-40B4-BE49-F238E27FC236}">
                <a16:creationId xmlns:a16="http://schemas.microsoft.com/office/drawing/2014/main" id="{2837435A-0FF2-45C8-BAA9-9C75CFB14CD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ext Placeholder 16">
            <a:extLst>
              <a:ext uri="{FF2B5EF4-FFF2-40B4-BE49-F238E27FC236}">
                <a16:creationId xmlns:a16="http://schemas.microsoft.com/office/drawing/2014/main" id="{9BE4C20E-0421-4C19-AFD4-9AFD0F521A68}"/>
              </a:ext>
            </a:extLst>
          </p:cNvPr>
          <p:cNvSpPr>
            <a:spLocks noGrp="1"/>
          </p:cNvSpPr>
          <p:nvPr>
            <p:ph type="body" sz="quarter" idx="11"/>
          </p:nvPr>
        </p:nvSpPr>
        <p:spPr>
          <a:xfrm>
            <a:off x="609599" y="731836"/>
            <a:ext cx="4011084" cy="703264"/>
          </a:xfrm>
        </p:spPr>
        <p:txBody>
          <a:bodyPr anchor="ctr">
            <a:normAutofit/>
          </a:bodyPr>
          <a:lstStyle>
            <a:lvl1pPr marL="0" indent="0">
              <a:buNone/>
              <a:defRPr sz="2000" b="1"/>
            </a:lvl1pPr>
          </a:lstStyle>
          <a:p>
            <a:pPr lvl="0"/>
            <a:endParaRPr lang="en-US" dirty="0"/>
          </a:p>
        </p:txBody>
      </p:sp>
      <p:sp>
        <p:nvSpPr>
          <p:cNvPr id="18" name="Title 17">
            <a:extLst>
              <a:ext uri="{FF2B5EF4-FFF2-40B4-BE49-F238E27FC236}">
                <a16:creationId xmlns:a16="http://schemas.microsoft.com/office/drawing/2014/main" id="{D6C90FEF-E2AF-482E-AD92-627AFBAA3A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25809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73F748-9F7D-4754-ACBF-0EF3D19E1CA4}"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7CF10-D607-4B63-8466-0EBC9B4A7F4D}" type="slidenum">
              <a:rPr lang="en-US" smtClean="0"/>
              <a:t>‹#›</a:t>
            </a:fld>
            <a:endParaRPr lang="en-US"/>
          </a:p>
        </p:txBody>
      </p:sp>
    </p:spTree>
    <p:extLst>
      <p:ext uri="{BB962C8B-B14F-4D97-AF65-F5344CB8AC3E}">
        <p14:creationId xmlns:p14="http://schemas.microsoft.com/office/powerpoint/2010/main" val="12411232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9"/>
            <a:ext cx="10515600" cy="2852737"/>
          </a:xfrm>
        </p:spPr>
        <p:txBody>
          <a:bodyPr anchor="b"/>
          <a:lstStyle>
            <a:lvl1pPr>
              <a:defRPr sz="2531"/>
            </a:lvl1pPr>
          </a:lstStyle>
          <a:p>
            <a:r>
              <a:rPr lang="en-US"/>
              <a:t>Click to edit Master title style</a:t>
            </a:r>
            <a:endParaRPr lang="en-US" dirty="0"/>
          </a:p>
        </p:txBody>
      </p:sp>
      <p:sp>
        <p:nvSpPr>
          <p:cNvPr id="3" name="Text Placeholder 2"/>
          <p:cNvSpPr>
            <a:spLocks noGrp="1"/>
          </p:cNvSpPr>
          <p:nvPr>
            <p:ph type="body" idx="1"/>
          </p:nvPr>
        </p:nvSpPr>
        <p:spPr>
          <a:xfrm>
            <a:off x="831852" y="4589465"/>
            <a:ext cx="10515600" cy="1500187"/>
          </a:xfrm>
        </p:spPr>
        <p:txBody>
          <a:bodyPr/>
          <a:lstStyle>
            <a:lvl1pPr marL="0" indent="0">
              <a:buNone/>
              <a:defRPr sz="1013">
                <a:solidFill>
                  <a:schemeClr val="tx1"/>
                </a:solidFill>
              </a:defRPr>
            </a:lvl1pPr>
            <a:lvl2pPr marL="192881" indent="0">
              <a:buNone/>
              <a:defRPr sz="844">
                <a:solidFill>
                  <a:schemeClr val="tx1">
                    <a:tint val="75000"/>
                  </a:schemeClr>
                </a:solidFill>
              </a:defRPr>
            </a:lvl2pPr>
            <a:lvl3pPr marL="385763" indent="0">
              <a:buNone/>
              <a:defRPr sz="759">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73F748-9F7D-4754-ACBF-0EF3D19E1CA4}"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7CF10-D607-4B63-8466-0EBC9B4A7F4D}" type="slidenum">
              <a:rPr lang="en-US" smtClean="0"/>
              <a:t>‹#›</a:t>
            </a:fld>
            <a:endParaRPr lang="en-US"/>
          </a:p>
        </p:txBody>
      </p:sp>
    </p:spTree>
    <p:extLst>
      <p:ext uri="{BB962C8B-B14F-4D97-AF65-F5344CB8AC3E}">
        <p14:creationId xmlns:p14="http://schemas.microsoft.com/office/powerpoint/2010/main" val="36460525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73F748-9F7D-4754-ACBF-0EF3D19E1CA4}"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7CF10-D607-4B63-8466-0EBC9B4A7F4D}" type="slidenum">
              <a:rPr lang="en-US" smtClean="0"/>
              <a:t>‹#›</a:t>
            </a:fld>
            <a:endParaRPr lang="en-US"/>
          </a:p>
        </p:txBody>
      </p:sp>
    </p:spTree>
    <p:extLst>
      <p:ext uri="{BB962C8B-B14F-4D97-AF65-F5344CB8AC3E}">
        <p14:creationId xmlns:p14="http://schemas.microsoft.com/office/powerpoint/2010/main" val="649381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73F748-9F7D-4754-ACBF-0EF3D19E1CA4}" type="datetimeFigureOut">
              <a:rPr lang="en-US" smtClean="0"/>
              <a:t>5/18/2022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37CF10-D607-4B63-8466-0EBC9B4A7F4D}" type="slidenum">
              <a:rPr lang="en-US" smtClean="0"/>
              <a:t>‹#›</a:t>
            </a:fld>
            <a:endParaRPr lang="en-US"/>
          </a:p>
        </p:txBody>
      </p:sp>
    </p:spTree>
    <p:extLst>
      <p:ext uri="{BB962C8B-B14F-4D97-AF65-F5344CB8AC3E}">
        <p14:creationId xmlns:p14="http://schemas.microsoft.com/office/powerpoint/2010/main" val="7638485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73F748-9F7D-4754-ACBF-0EF3D19E1CA4}" type="datetimeFigureOut">
              <a:rPr lang="en-US" smtClean="0"/>
              <a:t>5/18/2022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37CF10-D607-4B63-8466-0EBC9B4A7F4D}" type="slidenum">
              <a:rPr lang="en-US" smtClean="0"/>
              <a:t>‹#›</a:t>
            </a:fld>
            <a:endParaRPr lang="en-US"/>
          </a:p>
        </p:txBody>
      </p:sp>
    </p:spTree>
    <p:extLst>
      <p:ext uri="{BB962C8B-B14F-4D97-AF65-F5344CB8AC3E}">
        <p14:creationId xmlns:p14="http://schemas.microsoft.com/office/powerpoint/2010/main" val="1527316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3F748-9F7D-4754-ACBF-0EF3D19E1CA4}" type="datetimeFigureOut">
              <a:rPr lang="en-US" smtClean="0"/>
              <a:t>5/18/2022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37CF10-D607-4B63-8466-0EBC9B4A7F4D}" type="slidenum">
              <a:rPr lang="en-US" smtClean="0"/>
              <a:t>‹#›</a:t>
            </a:fld>
            <a:endParaRPr lang="en-US"/>
          </a:p>
        </p:txBody>
      </p:sp>
    </p:spTree>
    <p:extLst>
      <p:ext uri="{BB962C8B-B14F-4D97-AF65-F5344CB8AC3E}">
        <p14:creationId xmlns:p14="http://schemas.microsoft.com/office/powerpoint/2010/main" val="3248643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35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1" cy="4873625"/>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Edit Master text styles</a:t>
            </a:r>
          </a:p>
        </p:txBody>
      </p:sp>
      <p:sp>
        <p:nvSpPr>
          <p:cNvPr id="5" name="Date Placeholder 4"/>
          <p:cNvSpPr>
            <a:spLocks noGrp="1"/>
          </p:cNvSpPr>
          <p:nvPr>
            <p:ph type="dt" sz="half" idx="10"/>
          </p:nvPr>
        </p:nvSpPr>
        <p:spPr/>
        <p:txBody>
          <a:bodyPr/>
          <a:lstStyle/>
          <a:p>
            <a:fld id="{3073F748-9F7D-4754-ACBF-0EF3D19E1CA4}"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7CF10-D607-4B63-8466-0EBC9B4A7F4D}" type="slidenum">
              <a:rPr lang="en-US" smtClean="0"/>
              <a:t>‹#›</a:t>
            </a:fld>
            <a:endParaRPr lang="en-US"/>
          </a:p>
        </p:txBody>
      </p:sp>
    </p:spTree>
    <p:extLst>
      <p:ext uri="{BB962C8B-B14F-4D97-AF65-F5344CB8AC3E}">
        <p14:creationId xmlns:p14="http://schemas.microsoft.com/office/powerpoint/2010/main" val="17775536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35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1" cy="4873625"/>
          </a:xfrm>
        </p:spPr>
        <p:txBody>
          <a:bodyPr anchor="t"/>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Edit Master text styles</a:t>
            </a:r>
          </a:p>
        </p:txBody>
      </p:sp>
      <p:sp>
        <p:nvSpPr>
          <p:cNvPr id="5" name="Date Placeholder 4"/>
          <p:cNvSpPr>
            <a:spLocks noGrp="1"/>
          </p:cNvSpPr>
          <p:nvPr>
            <p:ph type="dt" sz="half" idx="10"/>
          </p:nvPr>
        </p:nvSpPr>
        <p:spPr/>
        <p:txBody>
          <a:bodyPr/>
          <a:lstStyle/>
          <a:p>
            <a:fld id="{3073F748-9F7D-4754-ACBF-0EF3D19E1CA4}"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7CF10-D607-4B63-8466-0EBC9B4A7F4D}" type="slidenum">
              <a:rPr lang="en-US" smtClean="0"/>
              <a:t>‹#›</a:t>
            </a:fld>
            <a:endParaRPr lang="en-US"/>
          </a:p>
        </p:txBody>
      </p:sp>
    </p:spTree>
    <p:extLst>
      <p:ext uri="{BB962C8B-B14F-4D97-AF65-F5344CB8AC3E}">
        <p14:creationId xmlns:p14="http://schemas.microsoft.com/office/powerpoint/2010/main" val="15972049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73F748-9F7D-4754-ACBF-0EF3D19E1CA4}"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7CF10-D607-4B63-8466-0EBC9B4A7F4D}" type="slidenum">
              <a:rPr lang="en-US" smtClean="0"/>
              <a:t>‹#›</a:t>
            </a:fld>
            <a:endParaRPr lang="en-US"/>
          </a:p>
        </p:txBody>
      </p:sp>
    </p:spTree>
    <p:extLst>
      <p:ext uri="{BB962C8B-B14F-4D97-AF65-F5344CB8AC3E}">
        <p14:creationId xmlns:p14="http://schemas.microsoft.com/office/powerpoint/2010/main" val="887347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73F748-9F7D-4754-ACBF-0EF3D19E1CA4}"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7CF10-D607-4B63-8466-0EBC9B4A7F4D}" type="slidenum">
              <a:rPr lang="en-US" smtClean="0"/>
              <a:t>‹#›</a:t>
            </a:fld>
            <a:endParaRPr lang="en-US"/>
          </a:p>
        </p:txBody>
      </p:sp>
    </p:spTree>
    <p:extLst>
      <p:ext uri="{BB962C8B-B14F-4D97-AF65-F5344CB8AC3E}">
        <p14:creationId xmlns:p14="http://schemas.microsoft.com/office/powerpoint/2010/main" val="153958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767948"/>
            <a:ext cx="7315200" cy="39596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1" name="Picture 10" descr="12652_SAMHSA_LogoRedesign_FINAL.png">
            <a:extLst>
              <a:ext uri="{FF2B5EF4-FFF2-40B4-BE49-F238E27FC236}">
                <a16:creationId xmlns:a16="http://schemas.microsoft.com/office/drawing/2014/main" id="{2F7CDA53-D3F0-4495-9AA0-9BE475D2F2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2821" y="6273456"/>
            <a:ext cx="1989580" cy="530912"/>
          </a:xfrm>
          <a:prstGeom prst="rect">
            <a:avLst/>
          </a:prstGeom>
        </p:spPr>
      </p:pic>
      <p:sp>
        <p:nvSpPr>
          <p:cNvPr id="13" name="Slide Number Placeholder 12">
            <a:extLst>
              <a:ext uri="{FF2B5EF4-FFF2-40B4-BE49-F238E27FC236}">
                <a16:creationId xmlns:a16="http://schemas.microsoft.com/office/drawing/2014/main" id="{2DCA2A82-5757-4589-A8F1-756A5B05A08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91BB1EF4-1C2D-4723-B7CA-A37E34C607F2}"/>
              </a:ext>
            </a:extLst>
          </p:cNvPr>
          <p:cNvSpPr>
            <a:spLocks noGrp="1"/>
          </p:cNvSpPr>
          <p:nvPr>
            <p:ph type="title"/>
          </p:nvPr>
        </p:nvSpPr>
        <p:spPr/>
        <p:txBody>
          <a:bodyPr/>
          <a:lstStyle/>
          <a:p>
            <a:r>
              <a:rPr lang="en-US"/>
              <a:t>Click to edit Master title style</a:t>
            </a:r>
          </a:p>
        </p:txBody>
      </p:sp>
      <p:sp>
        <p:nvSpPr>
          <p:cNvPr id="7" name="Text Placeholder 16">
            <a:extLst>
              <a:ext uri="{FF2B5EF4-FFF2-40B4-BE49-F238E27FC236}">
                <a16:creationId xmlns:a16="http://schemas.microsoft.com/office/drawing/2014/main" id="{1891C077-91FC-4346-AA9E-C95AFD8AE9DC}"/>
              </a:ext>
            </a:extLst>
          </p:cNvPr>
          <p:cNvSpPr>
            <a:spLocks noGrp="1"/>
          </p:cNvSpPr>
          <p:nvPr>
            <p:ph type="body" sz="quarter" idx="11"/>
          </p:nvPr>
        </p:nvSpPr>
        <p:spPr>
          <a:xfrm>
            <a:off x="2389717" y="4727574"/>
            <a:ext cx="7315200" cy="639764"/>
          </a:xfrm>
        </p:spPr>
        <p:txBody>
          <a:bodyPr anchor="ctr">
            <a:normAutofit/>
          </a:bodyPr>
          <a:lstStyle>
            <a:lvl1pPr marL="0" indent="0">
              <a:buNone/>
              <a:defRPr sz="2000" b="1"/>
            </a:lvl1pPr>
          </a:lstStyle>
          <a:p>
            <a:pPr lvl="0"/>
            <a:endParaRPr lang="en-US" dirty="0"/>
          </a:p>
        </p:txBody>
      </p:sp>
    </p:spTree>
    <p:extLst>
      <p:ext uri="{BB962C8B-B14F-4D97-AF65-F5344CB8AC3E}">
        <p14:creationId xmlns:p14="http://schemas.microsoft.com/office/powerpoint/2010/main" val="3979728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6.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png"/><Relationship Id="rId5" Type="http://schemas.openxmlformats.org/officeDocument/2006/relationships/slideLayout" Target="../slideLayouts/slideLayout51.xml"/><Relationship Id="rId10" Type="http://schemas.openxmlformats.org/officeDocument/2006/relationships/theme" Target="../theme/theme5.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png"/><Relationship Id="rId4" Type="http://schemas.openxmlformats.org/officeDocument/2006/relationships/slideLayout" Target="../slideLayouts/slideLayout5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7.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5F6C3-8B6C-4289-BEA1-1A38722F26C3}"/>
              </a:ext>
            </a:extLst>
          </p:cNvPr>
          <p:cNvSpPr/>
          <p:nvPr userDrawn="1"/>
        </p:nvSpPr>
        <p:spPr>
          <a:xfrm>
            <a:off x="0" y="0"/>
            <a:ext cx="12192000" cy="767948"/>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609600" y="1262685"/>
            <a:ext cx="10972800" cy="48634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11">
            <a:extLst>
              <a:ext uri="{FF2B5EF4-FFF2-40B4-BE49-F238E27FC236}">
                <a16:creationId xmlns:a16="http://schemas.microsoft.com/office/drawing/2014/main" id="{84602F99-6103-4EBF-AE89-8A61156EE52B}"/>
              </a:ext>
            </a:extLst>
          </p:cNvPr>
          <p:cNvSpPr>
            <a:spLocks noGrp="1"/>
          </p:cNvSpPr>
          <p:nvPr>
            <p:ph type="sldNum" sz="quarter" idx="4"/>
          </p:nvPr>
        </p:nvSpPr>
        <p:spPr>
          <a:xfrm>
            <a:off x="609600" y="6356350"/>
            <a:ext cx="2743200" cy="365125"/>
          </a:xfrm>
          <a:prstGeom prst="rect">
            <a:avLst/>
          </a:prstGeom>
        </p:spPr>
        <p:txBody>
          <a:bodyPr vert="horz" lIns="91440" tIns="45720" rIns="91440" bIns="45720" rtlCol="0" anchor="ctr"/>
          <a:lstStyle>
            <a:lvl1pPr algn="l">
              <a:defRPr sz="1400" b="1">
                <a:solidFill>
                  <a:schemeClr val="tx1">
                    <a:tint val="75000"/>
                  </a:schemeClr>
                </a:solidFill>
              </a:defRPr>
            </a:lvl1pPr>
          </a:lstStyle>
          <a:p>
            <a:fld id="{D07D4089-40B5-457D-927F-16367A53BB79}" type="slidenum">
              <a:rPr lang="en-US" smtClean="0"/>
              <a:pPr/>
              <a:t>‹#›</a:t>
            </a:fld>
            <a:endParaRPr lang="en-US" dirty="0"/>
          </a:p>
        </p:txBody>
      </p:sp>
      <p:sp>
        <p:nvSpPr>
          <p:cNvPr id="18" name="Title Placeholder 17">
            <a:extLst>
              <a:ext uri="{FF2B5EF4-FFF2-40B4-BE49-F238E27FC236}">
                <a16:creationId xmlns:a16="http://schemas.microsoft.com/office/drawing/2014/main" id="{E3425392-73D7-48C7-BDE5-6DF4A56AF4BA}"/>
              </a:ext>
            </a:extLst>
          </p:cNvPr>
          <p:cNvSpPr>
            <a:spLocks noGrp="1"/>
          </p:cNvSpPr>
          <p:nvPr>
            <p:ph type="title"/>
          </p:nvPr>
        </p:nvSpPr>
        <p:spPr>
          <a:xfrm>
            <a:off x="423341" y="65804"/>
            <a:ext cx="11159059" cy="63300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941462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457200" rtl="0" eaLnBrk="1" latinLnBrk="0" hangingPunct="1">
        <a:spcBef>
          <a:spcPct val="0"/>
        </a:spcBef>
        <a:buNone/>
        <a:defRPr sz="32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2724B-B1A9-41F7-962F-AF36837DF7DF}" type="slidenum">
              <a:rPr lang="en-US" smtClean="0"/>
              <a:t>‹#›</a:t>
            </a:fld>
            <a:endParaRPr lang="en-US"/>
          </a:p>
        </p:txBody>
      </p:sp>
    </p:spTree>
    <p:extLst>
      <p:ext uri="{BB962C8B-B14F-4D97-AF65-F5344CB8AC3E}">
        <p14:creationId xmlns:p14="http://schemas.microsoft.com/office/powerpoint/2010/main" val="8516175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26223-F276-408D-8B33-DD0909E73632}" type="slidenum">
              <a:rPr lang="en-US" smtClean="0"/>
              <a:t>‹#›</a:t>
            </a:fld>
            <a:endParaRPr lang="en-US" dirty="0"/>
          </a:p>
        </p:txBody>
      </p:sp>
    </p:spTree>
    <p:extLst>
      <p:ext uri="{BB962C8B-B14F-4D97-AF65-F5344CB8AC3E}">
        <p14:creationId xmlns:p14="http://schemas.microsoft.com/office/powerpoint/2010/main" val="356020933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B1028-DE8C-44EE-B567-E6AA061B59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101D1D-55E2-4D8E-86B9-9EE74F13C7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E726D-952F-42A7-A6D9-FC3D790CE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406F9-44D0-4B14-8355-BA4DB14CA2B8}" type="datetimeFigureOut">
              <a:rPr lang="en-US" smtClean="0"/>
              <a:t>5/18/2022</a:t>
            </a:fld>
            <a:endParaRPr lang="en-US" dirty="0"/>
          </a:p>
        </p:txBody>
      </p:sp>
      <p:sp>
        <p:nvSpPr>
          <p:cNvPr id="5" name="Footer Placeholder 4">
            <a:extLst>
              <a:ext uri="{FF2B5EF4-FFF2-40B4-BE49-F238E27FC236}">
                <a16:creationId xmlns:a16="http://schemas.microsoft.com/office/drawing/2014/main" id="{FCF73C41-1E4A-4BD8-9B83-196B5B053E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59FCC04-8DE7-46F5-8CD6-E7F22B39F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384F3-D386-4A49-851D-DD8213D8F4DC}" type="slidenum">
              <a:rPr lang="en-US" smtClean="0"/>
              <a:t>‹#›</a:t>
            </a:fld>
            <a:endParaRPr lang="en-US" dirty="0"/>
          </a:p>
        </p:txBody>
      </p:sp>
    </p:spTree>
    <p:extLst>
      <p:ext uri="{BB962C8B-B14F-4D97-AF65-F5344CB8AC3E}">
        <p14:creationId xmlns:p14="http://schemas.microsoft.com/office/powerpoint/2010/main" val="16120901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5F6C3-8B6C-4289-BEA1-1A38722F26C3}"/>
              </a:ext>
            </a:extLst>
          </p:cNvPr>
          <p:cNvSpPr/>
          <p:nvPr userDrawn="1"/>
        </p:nvSpPr>
        <p:spPr>
          <a:xfrm>
            <a:off x="0" y="2"/>
            <a:ext cx="12192000" cy="767948"/>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 Placeholder 2"/>
          <p:cNvSpPr>
            <a:spLocks noGrp="1"/>
          </p:cNvSpPr>
          <p:nvPr>
            <p:ph type="body" idx="1"/>
          </p:nvPr>
        </p:nvSpPr>
        <p:spPr>
          <a:xfrm>
            <a:off x="609600" y="1262687"/>
            <a:ext cx="10972800" cy="48634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11">
            <a:extLst>
              <a:ext uri="{FF2B5EF4-FFF2-40B4-BE49-F238E27FC236}">
                <a16:creationId xmlns:a16="http://schemas.microsoft.com/office/drawing/2014/main" id="{84602F99-6103-4EBF-AE89-8A61156EE52B}"/>
              </a:ext>
            </a:extLst>
          </p:cNvPr>
          <p:cNvSpPr>
            <a:spLocks noGrp="1"/>
          </p:cNvSpPr>
          <p:nvPr>
            <p:ph type="sldNum" sz="quarter" idx="4"/>
          </p:nvPr>
        </p:nvSpPr>
        <p:spPr>
          <a:xfrm>
            <a:off x="609600" y="6348000"/>
            <a:ext cx="2743200" cy="354053"/>
          </a:xfrm>
          <a:prstGeom prst="rect">
            <a:avLst/>
          </a:prstGeom>
        </p:spPr>
        <p:txBody>
          <a:bodyPr vert="horz" lIns="91440" tIns="45720" rIns="91440" bIns="45720" rtlCol="0" anchor="ctr"/>
          <a:lstStyle>
            <a:lvl1pPr algn="l">
              <a:defRPr sz="1867" b="1">
                <a:solidFill>
                  <a:schemeClr val="bg1"/>
                </a:solidFill>
              </a:defRPr>
            </a:lvl1pPr>
          </a:lstStyle>
          <a:p>
            <a:fld id="{D07D4089-40B5-457D-927F-16367A53BB79}" type="slidenum">
              <a:rPr lang="en-US" smtClean="0"/>
              <a:pPr/>
              <a:t>‹#›</a:t>
            </a:fld>
            <a:endParaRPr lang="en-US" dirty="0"/>
          </a:p>
        </p:txBody>
      </p:sp>
      <p:sp>
        <p:nvSpPr>
          <p:cNvPr id="18" name="Title Placeholder 17">
            <a:extLst>
              <a:ext uri="{FF2B5EF4-FFF2-40B4-BE49-F238E27FC236}">
                <a16:creationId xmlns:a16="http://schemas.microsoft.com/office/drawing/2014/main" id="{E3425392-73D7-48C7-BDE5-6DF4A56AF4BA}"/>
              </a:ext>
            </a:extLst>
          </p:cNvPr>
          <p:cNvSpPr>
            <a:spLocks noGrp="1"/>
          </p:cNvSpPr>
          <p:nvPr>
            <p:ph type="title"/>
          </p:nvPr>
        </p:nvSpPr>
        <p:spPr>
          <a:xfrm>
            <a:off x="423341" y="65806"/>
            <a:ext cx="11159059" cy="633009"/>
          </a:xfrm>
          <a:prstGeom prst="rect">
            <a:avLst/>
          </a:prstGeom>
        </p:spPr>
        <p:txBody>
          <a:bodyPr vert="horz" lIns="91440" tIns="45720" rIns="91440" bIns="45720" rtlCol="0" anchor="ctr">
            <a:normAutofit/>
          </a:bodyPr>
          <a:lstStyle/>
          <a:p>
            <a:r>
              <a:rPr lang="en-US" dirty="0"/>
              <a:t>Click to edit Master title style</a:t>
            </a:r>
          </a:p>
        </p:txBody>
      </p:sp>
      <p:pic>
        <p:nvPicPr>
          <p:cNvPr id="8" name="Picture 7" descr="12652_SAMHSA_LogoRedesign_FINAL.png">
            <a:extLst>
              <a:ext uri="{FF2B5EF4-FFF2-40B4-BE49-F238E27FC236}">
                <a16:creationId xmlns:a16="http://schemas.microsoft.com/office/drawing/2014/main" id="{EF060D24-3257-1340-AF25-FA4B4F76B6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30751421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hf hdr="0" ftr="0" dt="0"/>
  <p:txStyles>
    <p:titleStyle>
      <a:lvl1pPr algn="l" defTabSz="609585" rtl="0" eaLnBrk="1" latinLnBrk="0" hangingPunct="1">
        <a:spcBef>
          <a:spcPct val="0"/>
        </a:spcBef>
        <a:buNone/>
        <a:defRPr sz="4267" b="1" kern="120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Parallelogram 3">
            <a:extLst>
              <a:ext uri="{FF2B5EF4-FFF2-40B4-BE49-F238E27FC236}">
                <a16:creationId xmlns:a16="http://schemas.microsoft.com/office/drawing/2014/main" id="{203C6D82-CA3E-B04B-B356-E47EB67321D9}"/>
              </a:ext>
            </a:extLst>
          </p:cNvPr>
          <p:cNvSpPr/>
          <p:nvPr userDrawn="1"/>
        </p:nvSpPr>
        <p:spPr>
          <a:xfrm>
            <a:off x="-5502" y="6345907"/>
            <a:ext cx="10053665" cy="356147"/>
          </a:xfrm>
          <a:custGeom>
            <a:avLst/>
            <a:gdLst>
              <a:gd name="connsiteX0" fmla="*/ 0 w 8898341"/>
              <a:gd name="connsiteY0" fmla="*/ 962167 h 962167"/>
              <a:gd name="connsiteX1" fmla="*/ 240542 w 8898341"/>
              <a:gd name="connsiteY1" fmla="*/ 0 h 962167"/>
              <a:gd name="connsiteX2" fmla="*/ 8898341 w 8898341"/>
              <a:gd name="connsiteY2" fmla="*/ 0 h 962167"/>
              <a:gd name="connsiteX3" fmla="*/ 8657799 w 8898341"/>
              <a:gd name="connsiteY3" fmla="*/ 962167 h 962167"/>
              <a:gd name="connsiteX4" fmla="*/ 0 w 8898341"/>
              <a:gd name="connsiteY4" fmla="*/ 962167 h 962167"/>
              <a:gd name="connsiteX0" fmla="*/ 0 w 8657799"/>
              <a:gd name="connsiteY0" fmla="*/ 962167 h 962167"/>
              <a:gd name="connsiteX1" fmla="*/ 240542 w 8657799"/>
              <a:gd name="connsiteY1" fmla="*/ 0 h 962167"/>
              <a:gd name="connsiteX2" fmla="*/ 8618779 w 8657799"/>
              <a:gd name="connsiteY2" fmla="*/ 5824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53725 w 8657799"/>
              <a:gd name="connsiteY2" fmla="*/ 11648 h 962167"/>
              <a:gd name="connsiteX3" fmla="*/ 8657799 w 8657799"/>
              <a:gd name="connsiteY3" fmla="*/ 962167 h 962167"/>
              <a:gd name="connsiteX4" fmla="*/ 0 w 8657799"/>
              <a:gd name="connsiteY4" fmla="*/ 962167 h 962167"/>
              <a:gd name="connsiteX0" fmla="*/ 0 w 8657799"/>
              <a:gd name="connsiteY0" fmla="*/ 962167 h 962167"/>
              <a:gd name="connsiteX1" fmla="*/ 240542 w 8657799"/>
              <a:gd name="connsiteY1" fmla="*/ 0 h 962167"/>
              <a:gd name="connsiteX2" fmla="*/ 8647901 w 8657799"/>
              <a:gd name="connsiteY2" fmla="*/ 11648 h 962167"/>
              <a:gd name="connsiteX3" fmla="*/ 8657799 w 8657799"/>
              <a:gd name="connsiteY3" fmla="*/ 962167 h 962167"/>
              <a:gd name="connsiteX4" fmla="*/ 0 w 8657799"/>
              <a:gd name="connsiteY4" fmla="*/ 962167 h 962167"/>
              <a:gd name="connsiteX0" fmla="*/ 0 w 8657799"/>
              <a:gd name="connsiteY0" fmla="*/ 979640 h 979640"/>
              <a:gd name="connsiteX1" fmla="*/ 240542 w 8657799"/>
              <a:gd name="connsiteY1" fmla="*/ 17473 h 979640"/>
              <a:gd name="connsiteX2" fmla="*/ 8653725 w 8657799"/>
              <a:gd name="connsiteY2" fmla="*/ 0 h 979640"/>
              <a:gd name="connsiteX3" fmla="*/ 8657799 w 8657799"/>
              <a:gd name="connsiteY3" fmla="*/ 979640 h 979640"/>
              <a:gd name="connsiteX4" fmla="*/ 0 w 8657799"/>
              <a:gd name="connsiteY4" fmla="*/ 979640 h 979640"/>
              <a:gd name="connsiteX0" fmla="*/ 0 w 8653725"/>
              <a:gd name="connsiteY0" fmla="*/ 979640 h 979640"/>
              <a:gd name="connsiteX1" fmla="*/ 240542 w 8653725"/>
              <a:gd name="connsiteY1" fmla="*/ 17473 h 979640"/>
              <a:gd name="connsiteX2" fmla="*/ 8653725 w 8653725"/>
              <a:gd name="connsiteY2" fmla="*/ 0 h 979640"/>
              <a:gd name="connsiteX3" fmla="*/ 8476683 w 8653725"/>
              <a:gd name="connsiteY3" fmla="*/ 979640 h 979640"/>
              <a:gd name="connsiteX4" fmla="*/ 0 w 8653725"/>
              <a:gd name="connsiteY4" fmla="*/ 979640 h 979640"/>
              <a:gd name="connsiteX0" fmla="*/ 0 w 8653725"/>
              <a:gd name="connsiteY0" fmla="*/ 979640 h 979640"/>
              <a:gd name="connsiteX1" fmla="*/ 53179 w 8653725"/>
              <a:gd name="connsiteY1" fmla="*/ 17472 h 979640"/>
              <a:gd name="connsiteX2" fmla="*/ 8653725 w 8653725"/>
              <a:gd name="connsiteY2" fmla="*/ 0 h 979640"/>
              <a:gd name="connsiteX3" fmla="*/ 8476683 w 8653725"/>
              <a:gd name="connsiteY3" fmla="*/ 979640 h 979640"/>
              <a:gd name="connsiteX4" fmla="*/ 0 w 8653725"/>
              <a:gd name="connsiteY4" fmla="*/ 979640 h 979640"/>
              <a:gd name="connsiteX0" fmla="*/ 21765 w 8600546"/>
              <a:gd name="connsiteY0" fmla="*/ 1022431 h 1022431"/>
              <a:gd name="connsiteX1" fmla="*/ 0 w 8600546"/>
              <a:gd name="connsiteY1" fmla="*/ 17472 h 1022431"/>
              <a:gd name="connsiteX2" fmla="*/ 8600546 w 8600546"/>
              <a:gd name="connsiteY2" fmla="*/ 0 h 1022431"/>
              <a:gd name="connsiteX3" fmla="*/ 8423504 w 8600546"/>
              <a:gd name="connsiteY3" fmla="*/ 979640 h 1022431"/>
              <a:gd name="connsiteX4" fmla="*/ 21765 w 8600546"/>
              <a:gd name="connsiteY4" fmla="*/ 1022431 h 1022431"/>
              <a:gd name="connsiteX0" fmla="*/ 3029 w 8600546"/>
              <a:gd name="connsiteY0" fmla="*/ 1043830 h 1043830"/>
              <a:gd name="connsiteX1" fmla="*/ 0 w 8600546"/>
              <a:gd name="connsiteY1" fmla="*/ 17472 h 1043830"/>
              <a:gd name="connsiteX2" fmla="*/ 8600546 w 8600546"/>
              <a:gd name="connsiteY2" fmla="*/ 0 h 1043830"/>
              <a:gd name="connsiteX3" fmla="*/ 8423504 w 8600546"/>
              <a:gd name="connsiteY3" fmla="*/ 979640 h 1043830"/>
              <a:gd name="connsiteX4" fmla="*/ 3029 w 8600546"/>
              <a:gd name="connsiteY4" fmla="*/ 1043830 h 104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0546" h="1043830">
                <a:moveTo>
                  <a:pt x="3029" y="1043830"/>
                </a:moveTo>
                <a:cubicBezTo>
                  <a:pt x="2019" y="701711"/>
                  <a:pt x="1010" y="359591"/>
                  <a:pt x="0" y="17472"/>
                </a:cubicBezTo>
                <a:lnTo>
                  <a:pt x="8600546" y="0"/>
                </a:lnTo>
                <a:lnTo>
                  <a:pt x="8423504" y="979640"/>
                </a:lnTo>
                <a:lnTo>
                  <a:pt x="3029" y="1043830"/>
                </a:lnTo>
                <a:close/>
              </a:path>
            </a:pathLst>
          </a:cu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AAB5F6C3-8B6C-4289-BEA1-1A38722F26C3}"/>
              </a:ext>
            </a:extLst>
          </p:cNvPr>
          <p:cNvSpPr/>
          <p:nvPr userDrawn="1"/>
        </p:nvSpPr>
        <p:spPr>
          <a:xfrm>
            <a:off x="0" y="2"/>
            <a:ext cx="12192000" cy="767948"/>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 Placeholder 2"/>
          <p:cNvSpPr>
            <a:spLocks noGrp="1"/>
          </p:cNvSpPr>
          <p:nvPr>
            <p:ph type="body" idx="1"/>
          </p:nvPr>
        </p:nvSpPr>
        <p:spPr>
          <a:xfrm>
            <a:off x="609600" y="1262687"/>
            <a:ext cx="10972800" cy="48634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1">
            <a:extLst>
              <a:ext uri="{FF2B5EF4-FFF2-40B4-BE49-F238E27FC236}">
                <a16:creationId xmlns:a16="http://schemas.microsoft.com/office/drawing/2014/main" id="{84602F99-6103-4EBF-AE89-8A61156EE52B}"/>
              </a:ext>
            </a:extLst>
          </p:cNvPr>
          <p:cNvSpPr>
            <a:spLocks noGrp="1"/>
          </p:cNvSpPr>
          <p:nvPr>
            <p:ph type="sldNum" sz="quarter" idx="4"/>
          </p:nvPr>
        </p:nvSpPr>
        <p:spPr>
          <a:xfrm>
            <a:off x="609600" y="6348000"/>
            <a:ext cx="2743200" cy="354053"/>
          </a:xfrm>
          <a:prstGeom prst="rect">
            <a:avLst/>
          </a:prstGeom>
        </p:spPr>
        <p:txBody>
          <a:bodyPr vert="horz" lIns="91440" tIns="45720" rIns="91440" bIns="45720" rtlCol="0" anchor="ctr"/>
          <a:lstStyle>
            <a:lvl1pPr algn="l">
              <a:defRPr sz="1867" b="1">
                <a:solidFill>
                  <a:schemeClr val="bg1"/>
                </a:solidFill>
              </a:defRPr>
            </a:lvl1pPr>
          </a:lstStyle>
          <a:p>
            <a:fld id="{D07D4089-40B5-457D-927F-16367A53BB79}" type="slidenum">
              <a:rPr lang="en-US" smtClean="0"/>
              <a:pPr/>
              <a:t>‹#›</a:t>
            </a:fld>
            <a:endParaRPr lang="en-US"/>
          </a:p>
        </p:txBody>
      </p:sp>
      <p:sp>
        <p:nvSpPr>
          <p:cNvPr id="18" name="Title Placeholder 17">
            <a:extLst>
              <a:ext uri="{FF2B5EF4-FFF2-40B4-BE49-F238E27FC236}">
                <a16:creationId xmlns:a16="http://schemas.microsoft.com/office/drawing/2014/main" id="{E3425392-73D7-48C7-BDE5-6DF4A56AF4BA}"/>
              </a:ext>
            </a:extLst>
          </p:cNvPr>
          <p:cNvSpPr>
            <a:spLocks noGrp="1"/>
          </p:cNvSpPr>
          <p:nvPr>
            <p:ph type="title"/>
          </p:nvPr>
        </p:nvSpPr>
        <p:spPr>
          <a:xfrm>
            <a:off x="423341" y="65806"/>
            <a:ext cx="11159059" cy="633009"/>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12652_SAMHSA_LogoRedesign_FINAL.png">
            <a:extLst>
              <a:ext uri="{FF2B5EF4-FFF2-40B4-BE49-F238E27FC236}">
                <a16:creationId xmlns:a16="http://schemas.microsoft.com/office/drawing/2014/main" id="{EF060D24-3257-1340-AF25-FA4B4F76B6C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14553341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hf hdr="0" ftr="0" dt="0"/>
  <p:txStyles>
    <p:titleStyle>
      <a:lvl1pPr algn="l" defTabSz="609585" rtl="0" eaLnBrk="1" latinLnBrk="0" hangingPunct="1">
        <a:spcBef>
          <a:spcPct val="0"/>
        </a:spcBef>
        <a:buNone/>
        <a:defRPr sz="4267" b="1" kern="120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5F6C3-8B6C-4289-BEA1-1A38722F26C3}"/>
              </a:ext>
            </a:extLst>
          </p:cNvPr>
          <p:cNvSpPr/>
          <p:nvPr userDrawn="1"/>
        </p:nvSpPr>
        <p:spPr>
          <a:xfrm>
            <a:off x="0" y="0"/>
            <a:ext cx="12192000" cy="767948"/>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609600" y="1262689"/>
            <a:ext cx="10972800" cy="48634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1">
            <a:extLst>
              <a:ext uri="{FF2B5EF4-FFF2-40B4-BE49-F238E27FC236}">
                <a16:creationId xmlns:a16="http://schemas.microsoft.com/office/drawing/2014/main" id="{84602F99-6103-4EBF-AE89-8A61156EE52B}"/>
              </a:ext>
            </a:extLst>
          </p:cNvPr>
          <p:cNvSpPr>
            <a:spLocks noGrp="1"/>
          </p:cNvSpPr>
          <p:nvPr>
            <p:ph type="sldNum" sz="quarter" idx="4"/>
          </p:nvPr>
        </p:nvSpPr>
        <p:spPr>
          <a:xfrm>
            <a:off x="609600" y="6356354"/>
            <a:ext cx="2743200" cy="365125"/>
          </a:xfrm>
          <a:prstGeom prst="rect">
            <a:avLst/>
          </a:prstGeom>
        </p:spPr>
        <p:txBody>
          <a:bodyPr vert="horz" lIns="91440" tIns="45720" rIns="91440" bIns="45720" rtlCol="0" anchor="ctr"/>
          <a:lstStyle>
            <a:lvl1pPr algn="l">
              <a:defRPr sz="1400" b="1">
                <a:solidFill>
                  <a:schemeClr val="tx1">
                    <a:tint val="75000"/>
                  </a:schemeClr>
                </a:solidFill>
              </a:defRPr>
            </a:lvl1pPr>
          </a:lstStyle>
          <a:p>
            <a:fld id="{D07D4089-40B5-457D-927F-16367A53BB79}" type="slidenum">
              <a:rPr lang="en-US" smtClean="0"/>
              <a:pPr/>
              <a:t>‹#›</a:t>
            </a:fld>
            <a:endParaRPr lang="en-US" dirty="0"/>
          </a:p>
        </p:txBody>
      </p:sp>
      <p:sp>
        <p:nvSpPr>
          <p:cNvPr id="18" name="Title Placeholder 17">
            <a:extLst>
              <a:ext uri="{FF2B5EF4-FFF2-40B4-BE49-F238E27FC236}">
                <a16:creationId xmlns:a16="http://schemas.microsoft.com/office/drawing/2014/main" id="{E3425392-73D7-48C7-BDE5-6DF4A56AF4BA}"/>
              </a:ext>
            </a:extLst>
          </p:cNvPr>
          <p:cNvSpPr>
            <a:spLocks noGrp="1"/>
          </p:cNvSpPr>
          <p:nvPr>
            <p:ph type="title"/>
          </p:nvPr>
        </p:nvSpPr>
        <p:spPr>
          <a:xfrm>
            <a:off x="423341" y="65808"/>
            <a:ext cx="11159059" cy="63300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53110762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hdr="0" ftr="0" dt="0"/>
  <p:txStyles>
    <p:titleStyle>
      <a:lvl1pPr algn="l" defTabSz="457189" rtl="0" eaLnBrk="1" latinLnBrk="0" hangingPunct="1">
        <a:spcBef>
          <a:spcPct val="0"/>
        </a:spcBef>
        <a:buNone/>
        <a:defRPr sz="3200" b="1" kern="1200">
          <a:solidFill>
            <a:schemeClr val="bg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506">
                <a:solidFill>
                  <a:schemeClr val="tx1">
                    <a:tint val="75000"/>
                  </a:schemeClr>
                </a:solidFill>
              </a:defRPr>
            </a:lvl1pPr>
          </a:lstStyle>
          <a:p>
            <a:fld id="{3073F748-9F7D-4754-ACBF-0EF3D19E1CA4}" type="datetimeFigureOut">
              <a:rPr lang="en-US" smtClean="0"/>
              <a:t>5/18/2022</a:t>
            </a:fld>
            <a:endParaRPr lang="en-US"/>
          </a:p>
        </p:txBody>
      </p:sp>
      <p:sp>
        <p:nvSpPr>
          <p:cNvPr id="5" name="Footer Placeholder 4"/>
          <p:cNvSpPr>
            <a:spLocks noGrp="1"/>
          </p:cNvSpPr>
          <p:nvPr>
            <p:ph type="ftr" sz="quarter" idx="3"/>
          </p:nvPr>
        </p:nvSpPr>
        <p:spPr>
          <a:xfrm>
            <a:off x="4038602" y="6356352"/>
            <a:ext cx="4114800" cy="365125"/>
          </a:xfrm>
          <a:prstGeom prst="rect">
            <a:avLst/>
          </a:prstGeom>
        </p:spPr>
        <p:txBody>
          <a:bodyPr vert="horz" lIns="91440" tIns="45720" rIns="91440" bIns="45720" rtlCol="0" anchor="ctr"/>
          <a:lstStyle>
            <a:lvl1pPr algn="ctr">
              <a:defRPr sz="50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506">
                <a:solidFill>
                  <a:schemeClr val="tx1">
                    <a:tint val="75000"/>
                  </a:schemeClr>
                </a:solidFill>
              </a:defRPr>
            </a:lvl1pPr>
          </a:lstStyle>
          <a:p>
            <a:fld id="{6B37CF10-D607-4B63-8466-0EBC9B4A7F4D}" type="slidenum">
              <a:rPr lang="en-US" smtClean="0"/>
              <a:t>‹#›</a:t>
            </a:fld>
            <a:endParaRPr lang="en-US"/>
          </a:p>
        </p:txBody>
      </p:sp>
    </p:spTree>
    <p:extLst>
      <p:ext uri="{BB962C8B-B14F-4D97-AF65-F5344CB8AC3E}">
        <p14:creationId xmlns:p14="http://schemas.microsoft.com/office/powerpoint/2010/main" val="55274260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385763"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203"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4"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6pPr>
      <a:lvl7pPr marL="1253728"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7pPr>
      <a:lvl8pPr marL="1446609"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9pPr>
    </p:bodyStyle>
    <p:otherStyle>
      <a:defPPr>
        <a:defRPr lang="en-US"/>
      </a:defPPr>
      <a:lvl1pPr marL="0" algn="l" defTabSz="385763" rtl="0" eaLnBrk="1" latinLnBrk="0" hangingPunct="1">
        <a:defRPr sz="759" kern="1200">
          <a:solidFill>
            <a:schemeClr val="tx1"/>
          </a:solidFill>
          <a:latin typeface="+mn-lt"/>
          <a:ea typeface="+mn-ea"/>
          <a:cs typeface="+mn-cs"/>
        </a:defRPr>
      </a:lvl1pPr>
      <a:lvl2pPr marL="192881" algn="l" defTabSz="385763" rtl="0" eaLnBrk="1" latinLnBrk="0" hangingPunct="1">
        <a:defRPr sz="759" kern="1200">
          <a:solidFill>
            <a:schemeClr val="tx1"/>
          </a:solidFill>
          <a:latin typeface="+mn-lt"/>
          <a:ea typeface="+mn-ea"/>
          <a:cs typeface="+mn-cs"/>
        </a:defRPr>
      </a:lvl2pPr>
      <a:lvl3pPr marL="385763" algn="l" defTabSz="385763" rtl="0" eaLnBrk="1" latinLnBrk="0" hangingPunct="1">
        <a:defRPr sz="759" kern="1200">
          <a:solidFill>
            <a:schemeClr val="tx1"/>
          </a:solidFill>
          <a:latin typeface="+mn-lt"/>
          <a:ea typeface="+mn-ea"/>
          <a:cs typeface="+mn-cs"/>
        </a:defRPr>
      </a:lvl3pPr>
      <a:lvl4pPr marL="578644" algn="l" defTabSz="385763" rtl="0" eaLnBrk="1" latinLnBrk="0" hangingPunct="1">
        <a:defRPr sz="759" kern="1200">
          <a:solidFill>
            <a:schemeClr val="tx1"/>
          </a:solidFill>
          <a:latin typeface="+mn-lt"/>
          <a:ea typeface="+mn-ea"/>
          <a:cs typeface="+mn-cs"/>
        </a:defRPr>
      </a:lvl4pPr>
      <a:lvl5pPr marL="771525" algn="l" defTabSz="385763" rtl="0" eaLnBrk="1" latinLnBrk="0" hangingPunct="1">
        <a:defRPr sz="759" kern="1200">
          <a:solidFill>
            <a:schemeClr val="tx1"/>
          </a:solidFill>
          <a:latin typeface="+mn-lt"/>
          <a:ea typeface="+mn-ea"/>
          <a:cs typeface="+mn-cs"/>
        </a:defRPr>
      </a:lvl5pPr>
      <a:lvl6pPr marL="964406" algn="l" defTabSz="385763" rtl="0" eaLnBrk="1" latinLnBrk="0" hangingPunct="1">
        <a:defRPr sz="759" kern="1200">
          <a:solidFill>
            <a:schemeClr val="tx1"/>
          </a:solidFill>
          <a:latin typeface="+mn-lt"/>
          <a:ea typeface="+mn-ea"/>
          <a:cs typeface="+mn-cs"/>
        </a:defRPr>
      </a:lvl6pPr>
      <a:lvl7pPr marL="1157288" algn="l" defTabSz="385763" rtl="0" eaLnBrk="1" latinLnBrk="0" hangingPunct="1">
        <a:defRPr sz="759" kern="1200">
          <a:solidFill>
            <a:schemeClr val="tx1"/>
          </a:solidFill>
          <a:latin typeface="+mn-lt"/>
          <a:ea typeface="+mn-ea"/>
          <a:cs typeface="+mn-cs"/>
        </a:defRPr>
      </a:lvl7pPr>
      <a:lvl8pPr marL="1350169" algn="l" defTabSz="385763" rtl="0" eaLnBrk="1" latinLnBrk="0" hangingPunct="1">
        <a:defRPr sz="759" kern="1200">
          <a:solidFill>
            <a:schemeClr val="tx1"/>
          </a:solidFill>
          <a:latin typeface="+mn-lt"/>
          <a:ea typeface="+mn-ea"/>
          <a:cs typeface="+mn-cs"/>
        </a:defRPr>
      </a:lvl8pPr>
      <a:lvl9pPr marL="1543050" algn="l" defTabSz="385763" rtl="0" eaLnBrk="1" latinLnBrk="0" hangingPunct="1">
        <a:defRPr sz="7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hhs.gov/sites/default/files/surgeon-general-youth-mental-health-advisory.pdf"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s://www.cdc.gov/healthyyouth/data/abes/tables/summary.htm#MH" TargetMode="External"/><Relationship Id="rId4" Type="http://schemas.openxmlformats.org/officeDocument/2006/relationships/hyperlink" Target="https://www.samhsa.gov/data/sites/default/files/reports/rpt35325/NSDUHFFRPDFWHTMLFiles2020/2020NSDUHFFR1PDFW102121.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standupforzoraya.wordpress.com/tag/race-and-ethnicity-in-the-united-states-census/"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53.sv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9.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www.cdc.gov/healthyyouth/data/abes/tables/summary.htm#MH" TargetMode="External"/><Relationship Id="rId5" Type="http://schemas.openxmlformats.org/officeDocument/2006/relationships/hyperlink" Target="https://www.samhsa.gov/data/sites/default/files/reports/rpt35325/NSDUHFFRPDFWHTMLFiles2020/2020NSDUHFFR1PDFW102121.pdf" TargetMode="External"/><Relationship Id="rId4" Type="http://schemas.openxmlformats.org/officeDocument/2006/relationships/hyperlink" Target="https://www.hhs.gov/sites/default/files/surgeon-general-youth-mental-health-advisory.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48.xml"/><Relationship Id="rId4" Type="http://schemas.openxmlformats.org/officeDocument/2006/relationships/image" Target="../media/image53.svg"/></Relationships>
</file>

<file path=ppt/slides/_rels/slide31.xml.rels><?xml version="1.0" encoding="UTF-8" standalone="yes"?>
<Relationships xmlns="http://schemas.openxmlformats.org/package/2006/relationships"><Relationship Id="rId3" Type="http://schemas.openxmlformats.org/officeDocument/2006/relationships/hyperlink" Target="https://youtu.be/BBM-hy5Yt6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hyperlink" Target="https://www.samhsa.gov/talk-they-hear-you/podcast" TargetMode="External"/><Relationship Id="rId2" Type="http://schemas.openxmlformats.org/officeDocument/2006/relationships/notesSlide" Target="../notesSlides/notesSlide32.xml"/><Relationship Id="rId1" Type="http://schemas.openxmlformats.org/officeDocument/2006/relationships/slideLayout" Target="../slideLayouts/slideLayout57.xml"/><Relationship Id="rId6" Type="http://schemas.openxmlformats.org/officeDocument/2006/relationships/hyperlink" Target="https://www.samhsa.gov/talk-they-hear-you/parents-night-out"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5.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78.xml"/><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hyperlink" Target="https://www.samhsa.gov/talk-they-hear-you/mobile-application" TargetMode="External"/><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57.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hyperlink" Target="mailto:Melinda.Baldwin@samhsa.hhs.gov" TargetMode="External"/><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hyperlink" Target="mailto:robert.vincent@samhsa.hh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cdc.gov/healthyyouth/data/abes/tables/summary.htm#MH" TargetMode="External"/><Relationship Id="rId5" Type="http://schemas.openxmlformats.org/officeDocument/2006/relationships/hyperlink" Target="https://www.samhsa.gov/data/sites/default/files/reports/rpt35325/NSDUHFFRPDFWHTMLFiles2020/2020NSDUHFFR1PDFW102121.pdf" TargetMode="External"/><Relationship Id="rId4" Type="http://schemas.openxmlformats.org/officeDocument/2006/relationships/hyperlink" Target="https://www.hhs.gov/sites/default/files/surgeon-general-youth-mental-health-advisory.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hhs.gov/sites/default/files/surgeon-general-youth-mental-health-advisory.pdf"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https://www.cdc.gov/healthyyouth/data/abes/tables/summary.htm#MH" TargetMode="External"/><Relationship Id="rId4" Type="http://schemas.openxmlformats.org/officeDocument/2006/relationships/hyperlink" Target="https://www.samhsa.gov/data/sites/default/files/reports/rpt35325/NSDUHFFRPDFWHTMLFiles2020/2020NSDUHFFR1PDFW102121.pd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www.cdc.gov/healthyyouth/data/abes/tables/summary.htm#MH" TargetMode="External"/><Relationship Id="rId5" Type="http://schemas.openxmlformats.org/officeDocument/2006/relationships/hyperlink" Target="https://www.samhsa.gov/data/sites/default/files/reports/rpt35325/NSDUHFFRPDFWHTMLFiles2020/2020NSDUHFFR1PDFW102121.pdf" TargetMode="External"/><Relationship Id="rId4" Type="http://schemas.openxmlformats.org/officeDocument/2006/relationships/hyperlink" Target="https://www.hhs.gov/sites/default/files/surgeon-general-youth-mental-health-advisory.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www.whitehouse.gov/briefing-room/statements-releases/2022/03/01/fact-sheet-president-biden-to-announce-strategy-to-address-our-national-mental-health-crisis-as-part-of-unity-agenda-in-his-first-state-of-the-union/"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9EE626-EEC0-43FB-B603-AA0AC5C12AF2}"/>
              </a:ext>
            </a:extLst>
          </p:cNvPr>
          <p:cNvSpPr>
            <a:spLocks noGrp="1"/>
          </p:cNvSpPr>
          <p:nvPr>
            <p:ph type="ctrTitle"/>
          </p:nvPr>
        </p:nvSpPr>
        <p:spPr>
          <a:xfrm>
            <a:off x="1710937" y="251394"/>
            <a:ext cx="10235443" cy="1965993"/>
          </a:xfrm>
        </p:spPr>
        <p:txBody>
          <a:bodyPr>
            <a:normAutofit/>
          </a:bodyPr>
          <a:lstStyle/>
          <a:p>
            <a:r>
              <a:rPr lang="en-US" sz="4400" dirty="0"/>
              <a:t>Break the Taboo about Mental Health</a:t>
            </a:r>
          </a:p>
        </p:txBody>
      </p:sp>
      <p:sp>
        <p:nvSpPr>
          <p:cNvPr id="6" name="Subtitle 5">
            <a:extLst>
              <a:ext uri="{FF2B5EF4-FFF2-40B4-BE49-F238E27FC236}">
                <a16:creationId xmlns:a16="http://schemas.microsoft.com/office/drawing/2014/main" id="{1EC365AA-61DB-46DD-9742-F7B4A5D30598}"/>
              </a:ext>
            </a:extLst>
          </p:cNvPr>
          <p:cNvSpPr>
            <a:spLocks noGrp="1"/>
          </p:cNvSpPr>
          <p:nvPr>
            <p:ph type="subTitle" idx="1"/>
          </p:nvPr>
        </p:nvSpPr>
        <p:spPr/>
        <p:txBody>
          <a:bodyPr>
            <a:normAutofit fontScale="92500" lnSpcReduction="20000"/>
          </a:bodyPr>
          <a:lstStyle/>
          <a:p>
            <a:pPr algn="l"/>
            <a:r>
              <a:rPr lang="en-US" sz="2800" dirty="0"/>
              <a:t>		Melinda J. Baldwin, Ph.D., LCSW, Division Director </a:t>
            </a:r>
          </a:p>
          <a:p>
            <a:pPr algn="l"/>
            <a:r>
              <a:rPr lang="en-US" sz="2400" dirty="0"/>
              <a:t>		Division of Prevention, Traumatic Stress and Special Programs</a:t>
            </a:r>
          </a:p>
          <a:p>
            <a:pPr algn="l" defTabSz="457200">
              <a:spcBef>
                <a:spcPct val="20000"/>
              </a:spcBef>
            </a:pPr>
            <a:r>
              <a:rPr lang="en-US" sz="2400" dirty="0">
                <a:solidFill>
                  <a:srgbClr val="FFFFFF"/>
                </a:solidFill>
              </a:rPr>
              <a:t>		</a:t>
            </a:r>
          </a:p>
          <a:p>
            <a:pPr algn="l" defTabSz="457200">
              <a:spcBef>
                <a:spcPct val="20000"/>
              </a:spcBef>
            </a:pPr>
            <a:r>
              <a:rPr lang="en-US" sz="2400" dirty="0">
                <a:solidFill>
                  <a:srgbClr val="FFFFFF"/>
                </a:solidFill>
              </a:rPr>
              <a:t>		Rob Vincent, MS.Ed</a:t>
            </a:r>
          </a:p>
          <a:p>
            <a:pPr algn="l" defTabSz="457200">
              <a:spcBef>
                <a:spcPct val="20000"/>
              </a:spcBef>
            </a:pPr>
            <a:r>
              <a:rPr lang="en-US" sz="2400" dirty="0">
                <a:solidFill>
                  <a:srgbClr val="FFFFFF"/>
                </a:solidFill>
              </a:rPr>
              <a:t>		Associate Administrator for Alcohol Prevention and Treatment Policy</a:t>
            </a:r>
          </a:p>
          <a:p>
            <a:endParaRPr lang="en-US" sz="2400" dirty="0"/>
          </a:p>
          <a:p>
            <a:pPr algn="l"/>
            <a:r>
              <a:rPr lang="en-US" sz="2400" dirty="0"/>
              <a:t>		Substance Abuse and Mental Health Services Administration (SAMHSA)</a:t>
            </a:r>
          </a:p>
        </p:txBody>
      </p:sp>
      <p:sp>
        <p:nvSpPr>
          <p:cNvPr id="11" name="Text Placeholder 6">
            <a:extLst>
              <a:ext uri="{FF2B5EF4-FFF2-40B4-BE49-F238E27FC236}">
                <a16:creationId xmlns:a16="http://schemas.microsoft.com/office/drawing/2014/main" id="{AFA87691-77DE-43D6-B34C-8DD9AC1861F8}"/>
              </a:ext>
            </a:extLst>
          </p:cNvPr>
          <p:cNvSpPr>
            <a:spLocks noGrp="1"/>
          </p:cNvSpPr>
          <p:nvPr>
            <p:ph type="body" sz="quarter" idx="10"/>
          </p:nvPr>
        </p:nvSpPr>
        <p:spPr>
          <a:xfrm>
            <a:off x="430805" y="5769643"/>
            <a:ext cx="4008179" cy="825500"/>
          </a:xfrm>
        </p:spPr>
        <p:txBody>
          <a:bodyPr>
            <a:normAutofit/>
          </a:bodyPr>
          <a:lstStyle/>
          <a:p>
            <a:pPr>
              <a:spcBef>
                <a:spcPct val="0"/>
              </a:spcBef>
            </a:pPr>
            <a:r>
              <a:rPr lang="en-US" altLang="en-US" sz="2000" b="1" dirty="0">
                <a:solidFill>
                  <a:srgbClr val="000000"/>
                </a:solidFill>
                <a:sym typeface="Wingdings" pitchFamily="2" charset="2"/>
              </a:rPr>
              <a:t>May 2022</a:t>
            </a:r>
            <a:endParaRPr lang="en-US" altLang="en-US" sz="2000" b="1" dirty="0">
              <a:solidFill>
                <a:srgbClr val="000000"/>
              </a:solidFill>
            </a:endParaRPr>
          </a:p>
        </p:txBody>
      </p:sp>
    </p:spTree>
    <p:extLst>
      <p:ext uri="{BB962C8B-B14F-4D97-AF65-F5344CB8AC3E}">
        <p14:creationId xmlns:p14="http://schemas.microsoft.com/office/powerpoint/2010/main" val="391741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103F74-0928-4663-85BA-18593CFE6E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5F94E94-43CC-41CC-960D-E1E7A73BEF89}"/>
              </a:ext>
            </a:extLst>
          </p:cNvPr>
          <p:cNvSpPr txBox="1"/>
          <p:nvPr/>
        </p:nvSpPr>
        <p:spPr>
          <a:xfrm>
            <a:off x="271305" y="162016"/>
            <a:ext cx="706077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mn-cs"/>
              </a:rPr>
              <a:t>SAMHSA’s Mental Health Investment</a:t>
            </a:r>
          </a:p>
        </p:txBody>
      </p:sp>
      <p:graphicFrame>
        <p:nvGraphicFramePr>
          <p:cNvPr id="4" name="Table 4">
            <a:extLst>
              <a:ext uri="{FF2B5EF4-FFF2-40B4-BE49-F238E27FC236}">
                <a16:creationId xmlns:a16="http://schemas.microsoft.com/office/drawing/2014/main" id="{E5ED4BFE-20CA-496A-BDF4-76C9A121CBE6}"/>
              </a:ext>
            </a:extLst>
          </p:cNvPr>
          <p:cNvGraphicFramePr>
            <a:graphicFrameLocks noGrp="1"/>
          </p:cNvGraphicFramePr>
          <p:nvPr/>
        </p:nvGraphicFramePr>
        <p:xfrm>
          <a:off x="318939" y="1289489"/>
          <a:ext cx="11554121" cy="4667232"/>
        </p:xfrm>
        <a:graphic>
          <a:graphicData uri="http://schemas.openxmlformats.org/drawingml/2006/table">
            <a:tbl>
              <a:tblPr firstRow="1" bandRow="1">
                <a:tableStyleId>{2D5ABB26-0587-4C30-8999-92F81FD0307C}</a:tableStyleId>
              </a:tblPr>
              <a:tblGrid>
                <a:gridCol w="4370415">
                  <a:extLst>
                    <a:ext uri="{9D8B030D-6E8A-4147-A177-3AD203B41FA5}">
                      <a16:colId xmlns:a16="http://schemas.microsoft.com/office/drawing/2014/main" val="1568397957"/>
                    </a:ext>
                  </a:extLst>
                </a:gridCol>
                <a:gridCol w="7183706">
                  <a:extLst>
                    <a:ext uri="{9D8B030D-6E8A-4147-A177-3AD203B41FA5}">
                      <a16:colId xmlns:a16="http://schemas.microsoft.com/office/drawing/2014/main" val="1583638130"/>
                    </a:ext>
                  </a:extLst>
                </a:gridCol>
              </a:tblGrid>
              <a:tr h="4667232">
                <a:tc>
                  <a:txBody>
                    <a:bodyPr/>
                    <a:lstStyle/>
                    <a:p>
                      <a:pPr algn="ctr"/>
                      <a:endParaRPr lang="en-US" sz="3200" dirty="0">
                        <a:solidFill>
                          <a:schemeClr val="bg1"/>
                        </a:solidFill>
                      </a:endParaRPr>
                    </a:p>
                    <a:p>
                      <a:pPr algn="ctr"/>
                      <a:r>
                        <a:rPr lang="en-US" sz="3200" dirty="0">
                          <a:solidFill>
                            <a:schemeClr val="bg1"/>
                          </a:solidFill>
                        </a:rPr>
                        <a:t>SAMHSA’s Behavioral Health Investment in Communities for Children, Youth, and Families</a:t>
                      </a:r>
                    </a:p>
                    <a:p>
                      <a:pPr algn="ctr"/>
                      <a:endParaRPr lang="en-US" dirty="0">
                        <a:solidFill>
                          <a:schemeClr val="bg1"/>
                        </a:solidFill>
                      </a:endParaRPr>
                    </a:p>
                    <a:p>
                      <a:pPr algn="ctr"/>
                      <a:r>
                        <a:rPr lang="en-US" sz="4000" b="1" dirty="0">
                          <a:solidFill>
                            <a:schemeClr val="bg1"/>
                          </a:solidFill>
                        </a:rPr>
                        <a:t> $1.5 Billion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FBF"/>
                    </a:solidFill>
                  </a:tcPr>
                </a:tc>
                <a:tc>
                  <a:txBody>
                    <a:bodyPr/>
                    <a:lstStyle/>
                    <a:p>
                      <a:pPr marL="0" marR="0" lvl="0" indent="0" algn="l" defTabSz="1219140" rtl="0" eaLnBrk="1" fontAlgn="auto" latinLnBrk="0" hangingPunct="1">
                        <a:lnSpc>
                          <a:spcPct val="90000"/>
                        </a:lnSpc>
                        <a:spcBef>
                          <a:spcPts val="3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Substance Abuse Block Grant</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Prevention (20 percent set-aside)</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Treatment</a:t>
                      </a:r>
                    </a:p>
                    <a:p>
                      <a:pPr marL="0" marR="0" lvl="0" indent="0" algn="l" defTabSz="1219140" rtl="0" eaLnBrk="1" fontAlgn="auto" latinLnBrk="0" hangingPunct="1">
                        <a:lnSpc>
                          <a:spcPct val="90000"/>
                        </a:lnSpc>
                        <a:spcBef>
                          <a:spcPts val="30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1219140" rtl="0" eaLnBrk="1" fontAlgn="auto" latinLnBrk="0" hangingPunct="1">
                        <a:lnSpc>
                          <a:spcPct val="90000"/>
                        </a:lnSpc>
                        <a:spcBef>
                          <a:spcPts val="3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Mental Health Block Grant</a:t>
                      </a:r>
                    </a:p>
                    <a:p>
                      <a:pPr marL="609585" marR="0" lvl="0" indent="-60958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1219140" rtl="0" eaLnBrk="1" fontAlgn="auto" latinLnBrk="0" hangingPunct="1">
                        <a:lnSpc>
                          <a:spcPct val="90000"/>
                        </a:lnSpc>
                        <a:spcBef>
                          <a:spcPts val="3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Programs of Regional and National Significance </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Strategic Prevention Framework-Partnerships for Success</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Sober Truth on Preventing Underage Drinking (STOP) Act</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STXinwei" panose="020B0503020204020204" pitchFamily="2" charset="-122"/>
                          <a:cs typeface="Times New Roman" panose="02020603050405020304" pitchFamily="18" charset="0"/>
                        </a:rPr>
                        <a:t>Youth and Family TREE grant</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State Youth Implementation (SYT-I) grant</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STXinwei" panose="020B0503020204020204" pitchFamily="2" charset="-122"/>
                          <a:cs typeface="Times New Roman" panose="02020603050405020304" pitchFamily="18" charset="0"/>
                        </a:rPr>
                        <a:t>Screening, Brief Intervention, and Referral To Treatment (SBIRT)</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STXinwei" panose="020B0503020204020204" pitchFamily="2" charset="-122"/>
                          <a:cs typeface="Times New Roman" panose="02020603050405020304" pitchFamily="18" charset="0"/>
                        </a:rPr>
                        <a:t>Pregnant and Postpartum Women Programs (PPW &amp; PPW Pilot)</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Children’s Mental Health Initiative (CMHI)</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Project Linking Action for Unmet Needs in Children’s Health (LAUNCH)</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National Child Trauma Stress Initiative (NCTSI)</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Children’s Mental Health Initiative (CMHI)</a:t>
                      </a:r>
                    </a:p>
                    <a:p>
                      <a:pPr marL="463550" marR="0" lvl="1" indent="-231775" algn="l" defTabSz="121914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Project Advancing Wellness and Resiliency in Education-State Education Agency (AWARE-SEA)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7761738"/>
                  </a:ext>
                </a:extLst>
              </a:tr>
            </a:tbl>
          </a:graphicData>
        </a:graphic>
      </p:graphicFrame>
    </p:spTree>
    <p:extLst>
      <p:ext uri="{BB962C8B-B14F-4D97-AF65-F5344CB8AC3E}">
        <p14:creationId xmlns:p14="http://schemas.microsoft.com/office/powerpoint/2010/main" val="265791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829C11E-9337-4E3D-9565-93EB276E1996}"/>
              </a:ext>
            </a:extLst>
          </p:cNvPr>
          <p:cNvSpPr txBox="1"/>
          <p:nvPr/>
        </p:nvSpPr>
        <p:spPr>
          <a:xfrm>
            <a:off x="0" y="6575661"/>
            <a:ext cx="7586505" cy="246221"/>
          </a:xfrm>
          <a:prstGeom prst="rect">
            <a:avLst/>
          </a:prstGeom>
          <a:noFill/>
        </p:spPr>
        <p:txBody>
          <a:bodyPr wrap="square" rtlCol="0">
            <a:spAutoFit/>
          </a:bodyPr>
          <a:lstStyle/>
          <a:p>
            <a:r>
              <a:rPr lang="en-US" sz="1000" dirty="0"/>
              <a:t>Data Source: SAMHSA SPARS. IPP Performance Report. FY 2021. Retrieved on May 16, 2022. </a:t>
            </a:r>
          </a:p>
        </p:txBody>
      </p:sp>
      <p:sp>
        <p:nvSpPr>
          <p:cNvPr id="7" name="Title 3">
            <a:extLst>
              <a:ext uri="{FF2B5EF4-FFF2-40B4-BE49-F238E27FC236}">
                <a16:creationId xmlns:a16="http://schemas.microsoft.com/office/drawing/2014/main" id="{25DCCB09-8E57-4B5B-9F0C-E5D54472C1F5}"/>
              </a:ext>
            </a:extLst>
          </p:cNvPr>
          <p:cNvSpPr txBox="1">
            <a:spLocks/>
          </p:cNvSpPr>
          <p:nvPr/>
        </p:nvSpPr>
        <p:spPr>
          <a:xfrm>
            <a:off x="194322" y="26593"/>
            <a:ext cx="11159059" cy="633009"/>
          </a:xfrm>
          <a:prstGeom prst="rect">
            <a:avLst/>
          </a:prstGeom>
        </p:spPr>
        <p:txBody>
          <a:bodyPr/>
          <a:lstStyle>
            <a:lvl1pPr algn="l" defTabSz="457200" rtl="0" eaLnBrk="1" latinLnBrk="0" hangingPunct="1">
              <a:spcBef>
                <a:spcPct val="0"/>
              </a:spcBef>
              <a:buNone/>
              <a:defRPr sz="3200" b="1" kern="1200">
                <a:solidFill>
                  <a:schemeClr val="bg1"/>
                </a:solidFill>
                <a:latin typeface="+mj-lt"/>
                <a:ea typeface="+mj-ea"/>
                <a:cs typeface="+mj-cs"/>
              </a:defRPr>
            </a:lvl1pPr>
          </a:lstStyle>
          <a:p>
            <a:r>
              <a:rPr lang="en-US" sz="2800" dirty="0"/>
              <a:t>Project Advancing Wellness and Resiliency in Education (AWARE)</a:t>
            </a:r>
          </a:p>
          <a:p>
            <a:r>
              <a:rPr lang="en-US" sz="2800" dirty="0"/>
              <a:t>State Education Agency</a:t>
            </a:r>
          </a:p>
        </p:txBody>
      </p:sp>
      <p:sp>
        <p:nvSpPr>
          <p:cNvPr id="3" name="TextBox 2">
            <a:extLst>
              <a:ext uri="{FF2B5EF4-FFF2-40B4-BE49-F238E27FC236}">
                <a16:creationId xmlns:a16="http://schemas.microsoft.com/office/drawing/2014/main" id="{7F229063-A02C-4DBE-B079-EBB256C54ED1}"/>
              </a:ext>
            </a:extLst>
          </p:cNvPr>
          <p:cNvSpPr txBox="1"/>
          <p:nvPr/>
        </p:nvSpPr>
        <p:spPr>
          <a:xfrm>
            <a:off x="506945" y="1432445"/>
            <a:ext cx="11065929" cy="4278094"/>
          </a:xfrm>
          <a:prstGeom prst="rect">
            <a:avLst/>
          </a:prstGeom>
          <a:noFill/>
        </p:spPr>
        <p:txBody>
          <a:bodyPr wrap="square" rtlCol="0">
            <a:spAutoFit/>
          </a:bodyPr>
          <a:lstStyle/>
          <a:p>
            <a:pPr>
              <a:spcAft>
                <a:spcPts val="1200"/>
              </a:spcAft>
            </a:pPr>
            <a:r>
              <a:rPr lang="en-US" sz="2200" b="1" u="sng" dirty="0">
                <a:effectLst>
                  <a:outerShdw blurRad="38100" dist="38100" dir="2700000" algn="tl">
                    <a:srgbClr val="000000">
                      <a:alpha val="43137"/>
                    </a:srgbClr>
                  </a:outerShdw>
                </a:effectLst>
              </a:rPr>
              <a:t>The purpose of Project AWARE</a:t>
            </a:r>
            <a:r>
              <a:rPr lang="en-US" sz="2200" b="1" dirty="0">
                <a:effectLst>
                  <a:outerShdw blurRad="38100" dist="38100" dir="2700000" algn="tl">
                    <a:srgbClr val="000000">
                      <a:alpha val="43137"/>
                    </a:srgbClr>
                  </a:outerShdw>
                </a:effectLst>
              </a:rPr>
              <a:t> </a:t>
            </a:r>
            <a:r>
              <a:rPr lang="en-US" sz="2200" b="1" dirty="0"/>
              <a:t>is to build or expand the capacity of State Educational Agencies, in partnership with State Mental Health Agencies (SMHAs) overseeing school-aged youth, and with three local education agencies (LEAs) to”</a:t>
            </a:r>
          </a:p>
          <a:p>
            <a:pPr marL="342900" indent="-342900">
              <a:spcAft>
                <a:spcPts val="1200"/>
              </a:spcAft>
              <a:buAutoNum type="arabicParenBoth"/>
            </a:pPr>
            <a:r>
              <a:rPr lang="en-US" sz="2200" b="1" dirty="0"/>
              <a:t>increase awareness </a:t>
            </a:r>
            <a:r>
              <a:rPr lang="en-US" sz="2200" dirty="0"/>
              <a:t>of mental health issues among school-aged youth;</a:t>
            </a:r>
          </a:p>
          <a:p>
            <a:pPr marL="342900" indent="-342900">
              <a:spcAft>
                <a:spcPts val="1200"/>
              </a:spcAft>
              <a:buAutoNum type="arabicParenBoth"/>
            </a:pPr>
            <a:r>
              <a:rPr lang="en-US" sz="2200" b="1" dirty="0"/>
              <a:t>provide training </a:t>
            </a:r>
            <a:r>
              <a:rPr lang="en-US" sz="2200" dirty="0"/>
              <a:t>for school personnel and other adults who interact with school-aged youth to detect and respond to mental health issues; and</a:t>
            </a:r>
          </a:p>
          <a:p>
            <a:pPr marL="342900" indent="-342900">
              <a:spcAft>
                <a:spcPts val="1200"/>
              </a:spcAft>
              <a:buAutoNum type="arabicParenBoth"/>
            </a:pPr>
            <a:r>
              <a:rPr lang="en-US" sz="2200" b="1" dirty="0"/>
              <a:t>connect school-aged youth </a:t>
            </a:r>
            <a:r>
              <a:rPr lang="en-US" sz="2200" dirty="0"/>
              <a:t>who may have behavioral health issues (including serious emotional disturbance [SED] or serious mental illness [SMI]), and their families, </a:t>
            </a:r>
            <a:r>
              <a:rPr lang="en-US" sz="2200" b="1" dirty="0"/>
              <a:t>to needed services. SAMHSA expects that this program will focus on partnerships and collaboration between state and local systems to promote the healthy development of school-aged youth and prevent youth violence.</a:t>
            </a:r>
            <a:endParaRPr lang="en-US" sz="2200" dirty="0"/>
          </a:p>
        </p:txBody>
      </p:sp>
    </p:spTree>
    <p:extLst>
      <p:ext uri="{BB962C8B-B14F-4D97-AF65-F5344CB8AC3E}">
        <p14:creationId xmlns:p14="http://schemas.microsoft.com/office/powerpoint/2010/main" val="3063487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24A48C2B-2533-41C1-999F-BB0F7D8E8E38}"/>
              </a:ext>
            </a:extLst>
          </p:cNvPr>
          <p:cNvGraphicFramePr>
            <a:graphicFrameLocks noGrp="1"/>
          </p:cNvGraphicFramePr>
          <p:nvPr>
            <p:extLst>
              <p:ext uri="{D42A27DB-BD31-4B8C-83A1-F6EECF244321}">
                <p14:modId xmlns:p14="http://schemas.microsoft.com/office/powerpoint/2010/main" val="2533968530"/>
              </p:ext>
            </p:extLst>
          </p:nvPr>
        </p:nvGraphicFramePr>
        <p:xfrm>
          <a:off x="601493" y="2311679"/>
          <a:ext cx="8362950" cy="4041496"/>
        </p:xfrm>
        <a:graphic>
          <a:graphicData uri="http://schemas.openxmlformats.org/drawingml/2006/table">
            <a:tbl>
              <a:tblPr firstRow="1" bandRow="1">
                <a:tableStyleId>{5C22544A-7EE6-4342-B048-85BDC9FD1C3A}</a:tableStyleId>
              </a:tblPr>
              <a:tblGrid>
                <a:gridCol w="6647032">
                  <a:extLst>
                    <a:ext uri="{9D8B030D-6E8A-4147-A177-3AD203B41FA5}">
                      <a16:colId xmlns:a16="http://schemas.microsoft.com/office/drawing/2014/main" val="65793370"/>
                    </a:ext>
                  </a:extLst>
                </a:gridCol>
                <a:gridCol w="1715918">
                  <a:extLst>
                    <a:ext uri="{9D8B030D-6E8A-4147-A177-3AD203B41FA5}">
                      <a16:colId xmlns:a16="http://schemas.microsoft.com/office/drawing/2014/main" val="2674686383"/>
                    </a:ext>
                  </a:extLst>
                </a:gridCol>
              </a:tblGrid>
              <a:tr h="536296">
                <a:tc gridSpan="2">
                  <a:txBody>
                    <a:bodyPr/>
                    <a:lstStyle/>
                    <a:p>
                      <a:pPr algn="ctr">
                        <a:spcBef>
                          <a:spcPts val="1200"/>
                        </a:spcBef>
                        <a:spcAft>
                          <a:spcPts val="1200"/>
                        </a:spcAft>
                      </a:pPr>
                      <a:r>
                        <a:rPr lang="en-US" sz="2000" dirty="0"/>
                        <a:t>Project AWARE FY 2021 Total</a:t>
                      </a:r>
                    </a:p>
                  </a:txBody>
                  <a:tcPr anchor="ctr"/>
                </a:tc>
                <a:tc hMerge="1">
                  <a:txBody>
                    <a:bodyPr/>
                    <a:lstStyle/>
                    <a:p>
                      <a:r>
                        <a:rPr lang="en-US" dirty="0"/>
                        <a:t>FY 2021 Total</a:t>
                      </a:r>
                    </a:p>
                  </a:txBody>
                  <a:tcPr/>
                </a:tc>
                <a:extLst>
                  <a:ext uri="{0D108BD9-81ED-4DB2-BD59-A6C34878D82A}">
                    <a16:rowId xmlns:a16="http://schemas.microsoft.com/office/drawing/2014/main" val="1254385213"/>
                  </a:ext>
                </a:extLst>
              </a:tr>
              <a:tr h="701040">
                <a:tc>
                  <a:txBody>
                    <a:bodyPr/>
                    <a:lstStyle/>
                    <a:p>
                      <a:pPr>
                        <a:spcBef>
                          <a:spcPts val="1200"/>
                        </a:spcBef>
                        <a:spcAft>
                          <a:spcPts val="1200"/>
                        </a:spcAft>
                      </a:pPr>
                      <a:r>
                        <a:rPr lang="en-US" sz="2000" dirty="0"/>
                        <a:t>Number of policy changes completed</a:t>
                      </a:r>
                    </a:p>
                  </a:txBody>
                  <a:tcPr anchor="ctr"/>
                </a:tc>
                <a:tc>
                  <a:txBody>
                    <a:bodyPr/>
                    <a:lstStyle/>
                    <a:p>
                      <a:pPr algn="ctr">
                        <a:spcBef>
                          <a:spcPts val="1200"/>
                        </a:spcBef>
                        <a:spcAft>
                          <a:spcPts val="1200"/>
                        </a:spcAft>
                      </a:pPr>
                      <a:r>
                        <a:rPr lang="en-US" sz="2000" dirty="0"/>
                        <a:t>269</a:t>
                      </a:r>
                    </a:p>
                  </a:txBody>
                  <a:tcPr anchor="ctr"/>
                </a:tc>
                <a:extLst>
                  <a:ext uri="{0D108BD9-81ED-4DB2-BD59-A6C34878D82A}">
                    <a16:rowId xmlns:a16="http://schemas.microsoft.com/office/drawing/2014/main" val="1183671420"/>
                  </a:ext>
                </a:extLst>
              </a:tr>
              <a:tr h="701040">
                <a:tc>
                  <a:txBody>
                    <a:bodyPr/>
                    <a:lstStyle/>
                    <a:p>
                      <a:pPr>
                        <a:spcBef>
                          <a:spcPts val="1200"/>
                        </a:spcBef>
                        <a:spcAft>
                          <a:spcPts val="1200"/>
                        </a:spcAft>
                      </a:pPr>
                      <a:r>
                        <a:rPr lang="en-US" sz="2000" dirty="0"/>
                        <a:t>Organizations that entered into a formal written agreement</a:t>
                      </a:r>
                    </a:p>
                  </a:txBody>
                  <a:tcPr anchor="ctr"/>
                </a:tc>
                <a:tc>
                  <a:txBody>
                    <a:bodyPr/>
                    <a:lstStyle/>
                    <a:p>
                      <a:pPr algn="ctr">
                        <a:spcBef>
                          <a:spcPts val="1200"/>
                        </a:spcBef>
                        <a:spcAft>
                          <a:spcPts val="1200"/>
                        </a:spcAft>
                      </a:pPr>
                      <a:r>
                        <a:rPr lang="en-US" sz="2000" dirty="0"/>
                        <a:t>398</a:t>
                      </a:r>
                    </a:p>
                  </a:txBody>
                  <a:tcPr anchor="ctr"/>
                </a:tc>
                <a:extLst>
                  <a:ext uri="{0D108BD9-81ED-4DB2-BD59-A6C34878D82A}">
                    <a16:rowId xmlns:a16="http://schemas.microsoft.com/office/drawing/2014/main" val="4255396673"/>
                  </a:ext>
                </a:extLst>
              </a:tr>
              <a:tr h="701040">
                <a:tc>
                  <a:txBody>
                    <a:bodyPr/>
                    <a:lstStyle/>
                    <a:p>
                      <a:pPr>
                        <a:spcBef>
                          <a:spcPts val="1200"/>
                        </a:spcBef>
                        <a:spcAft>
                          <a:spcPts val="1200"/>
                        </a:spcAft>
                      </a:pPr>
                      <a:r>
                        <a:rPr lang="en-US" sz="2000" dirty="0"/>
                        <a:t>Individuals trained in mental health awareness </a:t>
                      </a:r>
                    </a:p>
                  </a:txBody>
                  <a:tcPr anchor="ctr"/>
                </a:tc>
                <a:tc>
                  <a:txBody>
                    <a:bodyPr/>
                    <a:lstStyle/>
                    <a:p>
                      <a:pPr algn="ctr">
                        <a:spcBef>
                          <a:spcPts val="1200"/>
                        </a:spcBef>
                        <a:spcAft>
                          <a:spcPts val="1200"/>
                        </a:spcAft>
                      </a:pPr>
                      <a:r>
                        <a:rPr lang="en-US" sz="2000" dirty="0"/>
                        <a:t>226,037</a:t>
                      </a:r>
                    </a:p>
                  </a:txBody>
                  <a:tcPr anchor="ctr"/>
                </a:tc>
                <a:extLst>
                  <a:ext uri="{0D108BD9-81ED-4DB2-BD59-A6C34878D82A}">
                    <a16:rowId xmlns:a16="http://schemas.microsoft.com/office/drawing/2014/main" val="3745123682"/>
                  </a:ext>
                </a:extLst>
              </a:tr>
              <a:tr h="701040">
                <a:tc>
                  <a:txBody>
                    <a:bodyPr/>
                    <a:lstStyle/>
                    <a:p>
                      <a:pPr>
                        <a:spcBef>
                          <a:spcPts val="1200"/>
                        </a:spcBef>
                        <a:spcAft>
                          <a:spcPts val="1200"/>
                        </a:spcAft>
                      </a:pPr>
                      <a:r>
                        <a:rPr lang="en-US" sz="2000" dirty="0"/>
                        <a:t>Individuals screened for mental health services</a:t>
                      </a:r>
                    </a:p>
                  </a:txBody>
                  <a:tcPr anchor="ctr"/>
                </a:tc>
                <a:tc>
                  <a:txBody>
                    <a:bodyPr/>
                    <a:lstStyle/>
                    <a:p>
                      <a:pPr algn="ctr">
                        <a:spcBef>
                          <a:spcPts val="1200"/>
                        </a:spcBef>
                        <a:spcAft>
                          <a:spcPts val="1200"/>
                        </a:spcAft>
                      </a:pPr>
                      <a:r>
                        <a:rPr lang="en-US" sz="2000" dirty="0"/>
                        <a:t>203,282</a:t>
                      </a:r>
                    </a:p>
                  </a:txBody>
                  <a:tcPr anchor="ctr"/>
                </a:tc>
                <a:extLst>
                  <a:ext uri="{0D108BD9-81ED-4DB2-BD59-A6C34878D82A}">
                    <a16:rowId xmlns:a16="http://schemas.microsoft.com/office/drawing/2014/main" val="189542637"/>
                  </a:ext>
                </a:extLst>
              </a:tr>
              <a:tr h="701040">
                <a:tc>
                  <a:txBody>
                    <a:bodyPr/>
                    <a:lstStyle/>
                    <a:p>
                      <a:pPr>
                        <a:spcBef>
                          <a:spcPts val="1200"/>
                        </a:spcBef>
                        <a:spcAft>
                          <a:spcPts val="1200"/>
                        </a:spcAft>
                      </a:pPr>
                      <a:r>
                        <a:rPr lang="en-US" sz="2000" dirty="0"/>
                        <a:t>Individuals referred to mental health services</a:t>
                      </a:r>
                    </a:p>
                  </a:txBody>
                  <a:tcPr anchor="ctr"/>
                </a:tc>
                <a:tc>
                  <a:txBody>
                    <a:bodyPr/>
                    <a:lstStyle/>
                    <a:p>
                      <a:pPr algn="ctr">
                        <a:spcBef>
                          <a:spcPts val="1200"/>
                        </a:spcBef>
                        <a:spcAft>
                          <a:spcPts val="1200"/>
                        </a:spcAft>
                      </a:pPr>
                      <a:r>
                        <a:rPr lang="en-US" sz="2000" dirty="0"/>
                        <a:t>49,468</a:t>
                      </a:r>
                    </a:p>
                  </a:txBody>
                  <a:tcPr anchor="ctr"/>
                </a:tc>
                <a:extLst>
                  <a:ext uri="{0D108BD9-81ED-4DB2-BD59-A6C34878D82A}">
                    <a16:rowId xmlns:a16="http://schemas.microsoft.com/office/drawing/2014/main" val="3685818801"/>
                  </a:ext>
                </a:extLst>
              </a:tr>
            </a:tbl>
          </a:graphicData>
        </a:graphic>
      </p:graphicFrame>
      <p:sp>
        <p:nvSpPr>
          <p:cNvPr id="6" name="TextBox 5">
            <a:extLst>
              <a:ext uri="{FF2B5EF4-FFF2-40B4-BE49-F238E27FC236}">
                <a16:creationId xmlns:a16="http://schemas.microsoft.com/office/drawing/2014/main" id="{0829C11E-9337-4E3D-9565-93EB276E1996}"/>
              </a:ext>
            </a:extLst>
          </p:cNvPr>
          <p:cNvSpPr txBox="1"/>
          <p:nvPr/>
        </p:nvSpPr>
        <p:spPr>
          <a:xfrm>
            <a:off x="0" y="6575661"/>
            <a:ext cx="7586505" cy="215444"/>
          </a:xfrm>
          <a:prstGeom prst="rect">
            <a:avLst/>
          </a:prstGeom>
          <a:noFill/>
        </p:spPr>
        <p:txBody>
          <a:bodyPr wrap="square" rtlCol="0">
            <a:spAutoFit/>
          </a:bodyPr>
          <a:lstStyle/>
          <a:p>
            <a:r>
              <a:rPr lang="en-US" sz="800" dirty="0"/>
              <a:t>Data Source: SAMHSA SPARS. IPP Performance Report. FY 2021. Retrieved on May 16, 2022. </a:t>
            </a:r>
          </a:p>
        </p:txBody>
      </p:sp>
      <p:cxnSp>
        <p:nvCxnSpPr>
          <p:cNvPr id="11" name="Straight Arrow Connector 10">
            <a:extLst>
              <a:ext uri="{FF2B5EF4-FFF2-40B4-BE49-F238E27FC236}">
                <a16:creationId xmlns:a16="http://schemas.microsoft.com/office/drawing/2014/main" id="{73164779-0C55-4C15-9A99-E712D317A79F}"/>
              </a:ext>
            </a:extLst>
          </p:cNvPr>
          <p:cNvCxnSpPr/>
          <p:nvPr/>
        </p:nvCxnSpPr>
        <p:spPr>
          <a:xfrm flipH="1">
            <a:off x="9117903" y="3933334"/>
            <a:ext cx="774518" cy="676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D05CE0D-0CE3-4EA2-8B4C-52941BB6F914}"/>
              </a:ext>
            </a:extLst>
          </p:cNvPr>
          <p:cNvCxnSpPr/>
          <p:nvPr/>
        </p:nvCxnSpPr>
        <p:spPr>
          <a:xfrm flipH="1">
            <a:off x="9132899" y="5376856"/>
            <a:ext cx="774518" cy="676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80D5BC6-E6B1-4876-8CAF-EDC853A6FF54}"/>
              </a:ext>
            </a:extLst>
          </p:cNvPr>
          <p:cNvSpPr txBox="1"/>
          <p:nvPr/>
        </p:nvSpPr>
        <p:spPr>
          <a:xfrm>
            <a:off x="9907417" y="3657501"/>
            <a:ext cx="1598079"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Trainings</a:t>
            </a:r>
          </a:p>
        </p:txBody>
      </p:sp>
      <p:sp>
        <p:nvSpPr>
          <p:cNvPr id="14" name="TextBox 13">
            <a:extLst>
              <a:ext uri="{FF2B5EF4-FFF2-40B4-BE49-F238E27FC236}">
                <a16:creationId xmlns:a16="http://schemas.microsoft.com/office/drawing/2014/main" id="{6C90C422-264D-45EA-B4A6-7003C45AF734}"/>
              </a:ext>
            </a:extLst>
          </p:cNvPr>
          <p:cNvSpPr txBox="1"/>
          <p:nvPr/>
        </p:nvSpPr>
        <p:spPr>
          <a:xfrm>
            <a:off x="9907417" y="5062616"/>
            <a:ext cx="1598079"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Referrals</a:t>
            </a:r>
          </a:p>
        </p:txBody>
      </p:sp>
      <p:cxnSp>
        <p:nvCxnSpPr>
          <p:cNvPr id="15" name="Straight Arrow Connector 14">
            <a:extLst>
              <a:ext uri="{FF2B5EF4-FFF2-40B4-BE49-F238E27FC236}">
                <a16:creationId xmlns:a16="http://schemas.microsoft.com/office/drawing/2014/main" id="{872D9069-9FF6-4540-84C5-155D7C5CF6E9}"/>
              </a:ext>
            </a:extLst>
          </p:cNvPr>
          <p:cNvCxnSpPr/>
          <p:nvPr/>
        </p:nvCxnSpPr>
        <p:spPr>
          <a:xfrm flipH="1">
            <a:off x="9117903" y="4637690"/>
            <a:ext cx="774518" cy="676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E71DE3C-8CA5-45BF-AEA5-1F1A40364943}"/>
              </a:ext>
            </a:extLst>
          </p:cNvPr>
          <p:cNvSpPr txBox="1"/>
          <p:nvPr/>
        </p:nvSpPr>
        <p:spPr>
          <a:xfrm>
            <a:off x="9907417" y="4360058"/>
            <a:ext cx="1598079"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Screenings</a:t>
            </a:r>
          </a:p>
        </p:txBody>
      </p:sp>
      <p:sp>
        <p:nvSpPr>
          <p:cNvPr id="19" name="TextBox 18">
            <a:extLst>
              <a:ext uri="{FF2B5EF4-FFF2-40B4-BE49-F238E27FC236}">
                <a16:creationId xmlns:a16="http://schemas.microsoft.com/office/drawing/2014/main" id="{1F3B60EA-03D9-42D7-9D57-A4124432A7E0}"/>
              </a:ext>
            </a:extLst>
          </p:cNvPr>
          <p:cNvSpPr txBox="1"/>
          <p:nvPr/>
        </p:nvSpPr>
        <p:spPr>
          <a:xfrm>
            <a:off x="628838" y="1323749"/>
            <a:ext cx="11159058" cy="430887"/>
          </a:xfrm>
          <a:prstGeom prst="rect">
            <a:avLst/>
          </a:prstGeom>
          <a:noFill/>
        </p:spPr>
        <p:txBody>
          <a:bodyPr wrap="square" rtlCol="0">
            <a:spAutoFit/>
          </a:bodyPr>
          <a:lstStyle/>
          <a:p>
            <a:pPr>
              <a:spcBef>
                <a:spcPts val="600"/>
              </a:spcBef>
            </a:pPr>
            <a:r>
              <a:rPr lang="en-US" sz="2200" dirty="0"/>
              <a:t>Currently, there are </a:t>
            </a:r>
            <a:r>
              <a:rPr lang="en-US" sz="2200" b="1" dirty="0"/>
              <a:t>60 </a:t>
            </a:r>
            <a:r>
              <a:rPr lang="en-US" sz="2200" dirty="0"/>
              <a:t>Project AWARE grantees across 38 states, 1 territory, and Washington D.C.</a:t>
            </a:r>
          </a:p>
        </p:txBody>
      </p:sp>
      <p:sp>
        <p:nvSpPr>
          <p:cNvPr id="22" name="Title 3">
            <a:extLst>
              <a:ext uri="{FF2B5EF4-FFF2-40B4-BE49-F238E27FC236}">
                <a16:creationId xmlns:a16="http://schemas.microsoft.com/office/drawing/2014/main" id="{82DC8DAA-519E-4E41-B59D-16CACB1B6728}"/>
              </a:ext>
            </a:extLst>
          </p:cNvPr>
          <p:cNvSpPr txBox="1">
            <a:spLocks/>
          </p:cNvSpPr>
          <p:nvPr/>
        </p:nvSpPr>
        <p:spPr>
          <a:xfrm>
            <a:off x="194322" y="26593"/>
            <a:ext cx="11159059" cy="633009"/>
          </a:xfrm>
          <a:prstGeom prst="rect">
            <a:avLst/>
          </a:prstGeom>
        </p:spPr>
        <p:txBody>
          <a:bodyPr/>
          <a:lstStyle>
            <a:lvl1pPr algn="l" defTabSz="457200" rtl="0" eaLnBrk="1" latinLnBrk="0" hangingPunct="1">
              <a:spcBef>
                <a:spcPct val="0"/>
              </a:spcBef>
              <a:buNone/>
              <a:defRPr sz="3200" b="1" kern="1200">
                <a:solidFill>
                  <a:schemeClr val="bg1"/>
                </a:solidFill>
                <a:latin typeface="+mj-lt"/>
                <a:ea typeface="+mj-ea"/>
                <a:cs typeface="+mj-cs"/>
              </a:defRPr>
            </a:lvl1pPr>
          </a:lstStyle>
          <a:p>
            <a:r>
              <a:rPr lang="en-US" sz="2800" dirty="0"/>
              <a:t>Project Advancing Wellness and Resiliency in Education (AWARE)</a:t>
            </a:r>
          </a:p>
          <a:p>
            <a:r>
              <a:rPr lang="en-US" sz="2800" dirty="0"/>
              <a:t>State Education Agency</a:t>
            </a:r>
          </a:p>
        </p:txBody>
      </p:sp>
      <p:cxnSp>
        <p:nvCxnSpPr>
          <p:cNvPr id="17" name="Straight Arrow Connector 16">
            <a:extLst>
              <a:ext uri="{FF2B5EF4-FFF2-40B4-BE49-F238E27FC236}">
                <a16:creationId xmlns:a16="http://schemas.microsoft.com/office/drawing/2014/main" id="{BB924819-31A1-4458-BEAC-E7F9BB6A3E61}"/>
              </a:ext>
            </a:extLst>
          </p:cNvPr>
          <p:cNvCxnSpPr/>
          <p:nvPr/>
        </p:nvCxnSpPr>
        <p:spPr>
          <a:xfrm flipH="1">
            <a:off x="9117903" y="3228978"/>
            <a:ext cx="774518" cy="676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4777266-555D-4803-AC77-F2B5F7678EE8}"/>
              </a:ext>
            </a:extLst>
          </p:cNvPr>
          <p:cNvSpPr txBox="1"/>
          <p:nvPr/>
        </p:nvSpPr>
        <p:spPr>
          <a:xfrm>
            <a:off x="9907417" y="2954944"/>
            <a:ext cx="1880479"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Agreements</a:t>
            </a:r>
          </a:p>
        </p:txBody>
      </p:sp>
      <p:cxnSp>
        <p:nvCxnSpPr>
          <p:cNvPr id="20" name="Straight Arrow Connector 19">
            <a:extLst>
              <a:ext uri="{FF2B5EF4-FFF2-40B4-BE49-F238E27FC236}">
                <a16:creationId xmlns:a16="http://schemas.microsoft.com/office/drawing/2014/main" id="{3FA2BC34-BBE3-4B0A-B758-DC28432C1F1A}"/>
              </a:ext>
            </a:extLst>
          </p:cNvPr>
          <p:cNvCxnSpPr/>
          <p:nvPr/>
        </p:nvCxnSpPr>
        <p:spPr>
          <a:xfrm flipH="1">
            <a:off x="9117903" y="2515533"/>
            <a:ext cx="774518" cy="676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087AB7E-CC45-49F6-87C9-B63CE6FC06DF}"/>
              </a:ext>
            </a:extLst>
          </p:cNvPr>
          <p:cNvSpPr txBox="1"/>
          <p:nvPr/>
        </p:nvSpPr>
        <p:spPr>
          <a:xfrm>
            <a:off x="9907417" y="2252387"/>
            <a:ext cx="1598079"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Policies</a:t>
            </a:r>
          </a:p>
        </p:txBody>
      </p:sp>
    </p:spTree>
    <p:extLst>
      <p:ext uri="{BB962C8B-B14F-4D97-AF65-F5344CB8AC3E}">
        <p14:creationId xmlns:p14="http://schemas.microsoft.com/office/powerpoint/2010/main" val="353047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25DCCB09-8E57-4B5B-9F0C-E5D54472C1F5}"/>
              </a:ext>
            </a:extLst>
          </p:cNvPr>
          <p:cNvSpPr txBox="1">
            <a:spLocks/>
          </p:cNvSpPr>
          <p:nvPr/>
        </p:nvSpPr>
        <p:spPr>
          <a:xfrm>
            <a:off x="232422" y="187835"/>
            <a:ext cx="11159059" cy="633009"/>
          </a:xfrm>
          <a:prstGeom prst="rect">
            <a:avLst/>
          </a:prstGeom>
        </p:spPr>
        <p:txBody>
          <a:bodyPr/>
          <a:lstStyle>
            <a:lvl1pPr algn="l" defTabSz="457200" rtl="0" eaLnBrk="1" latinLnBrk="0" hangingPunct="1">
              <a:spcBef>
                <a:spcPct val="0"/>
              </a:spcBef>
              <a:buNone/>
              <a:defRPr sz="3200" b="1" kern="1200">
                <a:solidFill>
                  <a:schemeClr val="bg1"/>
                </a:solidFill>
                <a:latin typeface="+mj-lt"/>
                <a:ea typeface="+mj-ea"/>
                <a:cs typeface="+mj-cs"/>
              </a:defRPr>
            </a:lvl1pPr>
          </a:lstStyle>
          <a:p>
            <a:r>
              <a:rPr lang="en-US" dirty="0"/>
              <a:t>Mental Health Awareness Training (MHAT)</a:t>
            </a:r>
          </a:p>
        </p:txBody>
      </p:sp>
      <p:sp>
        <p:nvSpPr>
          <p:cNvPr id="3" name="TextBox 2">
            <a:extLst>
              <a:ext uri="{FF2B5EF4-FFF2-40B4-BE49-F238E27FC236}">
                <a16:creationId xmlns:a16="http://schemas.microsoft.com/office/drawing/2014/main" id="{7F229063-A02C-4DBE-B079-EBB256C54ED1}"/>
              </a:ext>
            </a:extLst>
          </p:cNvPr>
          <p:cNvSpPr txBox="1"/>
          <p:nvPr/>
        </p:nvSpPr>
        <p:spPr>
          <a:xfrm>
            <a:off x="563035" y="1369410"/>
            <a:ext cx="11065929" cy="4585871"/>
          </a:xfrm>
          <a:prstGeom prst="rect">
            <a:avLst/>
          </a:prstGeom>
          <a:noFill/>
        </p:spPr>
        <p:txBody>
          <a:bodyPr wrap="square" rtlCol="0">
            <a:spAutoFit/>
          </a:bodyPr>
          <a:lstStyle/>
          <a:p>
            <a:pPr>
              <a:spcAft>
                <a:spcPts val="1200"/>
              </a:spcAft>
            </a:pPr>
            <a:r>
              <a:rPr lang="en-US" sz="2100" b="1" u="sng" dirty="0">
                <a:effectLst>
                  <a:outerShdw blurRad="38100" dist="38100" dir="2700000" algn="tl">
                    <a:srgbClr val="000000">
                      <a:alpha val="43137"/>
                    </a:srgbClr>
                  </a:outerShdw>
                </a:effectLst>
              </a:rPr>
              <a:t>The purpose of MHAT is to: </a:t>
            </a:r>
          </a:p>
          <a:p>
            <a:pPr marL="342900" indent="-342900">
              <a:spcAft>
                <a:spcPts val="1200"/>
              </a:spcAft>
              <a:buAutoNum type="arabicParenBoth"/>
            </a:pPr>
            <a:r>
              <a:rPr lang="en-US" sz="2100" b="1" dirty="0"/>
              <a:t>Train individuals </a:t>
            </a:r>
            <a:r>
              <a:rPr lang="en-US" sz="2100" dirty="0"/>
              <a:t>(e.g., school personnel, emergency first responders, law enforcement, veterans, armed services members and their families) to recognize the signs and symptoms of mental disorders, particularly serious mental illness (SMI) and/or serious emotional disturbances (SED); </a:t>
            </a:r>
          </a:p>
          <a:p>
            <a:pPr marL="342900" indent="-342900">
              <a:spcAft>
                <a:spcPts val="1200"/>
              </a:spcAft>
              <a:buAutoNum type="arabicParenBoth"/>
            </a:pPr>
            <a:r>
              <a:rPr lang="en-US" sz="2100" b="1" dirty="0"/>
              <a:t>Establish linkages </a:t>
            </a:r>
            <a:r>
              <a:rPr lang="en-US" sz="2100" dirty="0"/>
              <a:t>with school- and/or community-based mental health agencies to refer individuals with the signs or symptoms of mental illness to appropriate services;</a:t>
            </a:r>
          </a:p>
          <a:p>
            <a:pPr marL="342900" indent="-342900">
              <a:spcAft>
                <a:spcPts val="1200"/>
              </a:spcAft>
              <a:buAutoNum type="arabicParenBoth"/>
            </a:pPr>
            <a:r>
              <a:rPr lang="en-US" sz="2100" b="1" dirty="0"/>
              <a:t>Train emergency services personnel, </a:t>
            </a:r>
            <a:r>
              <a:rPr lang="en-US" sz="2100" dirty="0"/>
              <a:t>law enforcement, fire department personnel, veterans, and others to identify persons with a mental disorder and employ crisis de-escalation techniques; and</a:t>
            </a:r>
          </a:p>
          <a:p>
            <a:pPr marL="342900" indent="-342900">
              <a:spcAft>
                <a:spcPts val="1200"/>
              </a:spcAft>
              <a:buAutoNum type="arabicParenBoth"/>
            </a:pPr>
            <a:r>
              <a:rPr lang="en-US" sz="2100" b="1" dirty="0"/>
              <a:t>Educate individuals about resources </a:t>
            </a:r>
            <a:r>
              <a:rPr lang="en-US" sz="2100" dirty="0"/>
              <a:t>that are available in the community for individuals with a mental disorder. It is expected that this program will prepare and train others on how to appropriately and safely respond to individuals with mental disorders, particularly individuals with SMI and/or SED.</a:t>
            </a:r>
          </a:p>
        </p:txBody>
      </p:sp>
    </p:spTree>
    <p:extLst>
      <p:ext uri="{BB962C8B-B14F-4D97-AF65-F5344CB8AC3E}">
        <p14:creationId xmlns:p14="http://schemas.microsoft.com/office/powerpoint/2010/main" val="7413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24A48C2B-2533-41C1-999F-BB0F7D8E8E38}"/>
              </a:ext>
            </a:extLst>
          </p:cNvPr>
          <p:cNvGraphicFramePr>
            <a:graphicFrameLocks noGrp="1"/>
          </p:cNvGraphicFramePr>
          <p:nvPr>
            <p:extLst>
              <p:ext uri="{D42A27DB-BD31-4B8C-83A1-F6EECF244321}">
                <p14:modId xmlns:p14="http://schemas.microsoft.com/office/powerpoint/2010/main" val="908926775"/>
              </p:ext>
            </p:extLst>
          </p:nvPr>
        </p:nvGraphicFramePr>
        <p:xfrm>
          <a:off x="723900" y="2334863"/>
          <a:ext cx="8362950" cy="2976442"/>
        </p:xfrm>
        <a:graphic>
          <a:graphicData uri="http://schemas.openxmlformats.org/drawingml/2006/table">
            <a:tbl>
              <a:tblPr firstRow="1" bandRow="1">
                <a:tableStyleId>{5C22544A-7EE6-4342-B048-85BDC9FD1C3A}</a:tableStyleId>
              </a:tblPr>
              <a:tblGrid>
                <a:gridCol w="6942966">
                  <a:extLst>
                    <a:ext uri="{9D8B030D-6E8A-4147-A177-3AD203B41FA5}">
                      <a16:colId xmlns:a16="http://schemas.microsoft.com/office/drawing/2014/main" val="65793370"/>
                    </a:ext>
                  </a:extLst>
                </a:gridCol>
                <a:gridCol w="1419984">
                  <a:extLst>
                    <a:ext uri="{9D8B030D-6E8A-4147-A177-3AD203B41FA5}">
                      <a16:colId xmlns:a16="http://schemas.microsoft.com/office/drawing/2014/main" val="2674686383"/>
                    </a:ext>
                  </a:extLst>
                </a:gridCol>
              </a:tblGrid>
              <a:tr h="570262">
                <a:tc gridSpan="2">
                  <a:txBody>
                    <a:bodyPr/>
                    <a:lstStyle/>
                    <a:p>
                      <a:pPr algn="ctr">
                        <a:spcBef>
                          <a:spcPts val="1200"/>
                        </a:spcBef>
                        <a:spcAft>
                          <a:spcPts val="1200"/>
                        </a:spcAft>
                      </a:pPr>
                      <a:r>
                        <a:rPr lang="en-US" sz="2000" dirty="0"/>
                        <a:t>MHAT FY 2021 Total</a:t>
                      </a:r>
                    </a:p>
                  </a:txBody>
                  <a:tcPr anchor="ctr"/>
                </a:tc>
                <a:tc hMerge="1">
                  <a:txBody>
                    <a:bodyPr/>
                    <a:lstStyle/>
                    <a:p>
                      <a:r>
                        <a:rPr lang="en-US" dirty="0"/>
                        <a:t>FY 2021 Total</a:t>
                      </a:r>
                    </a:p>
                  </a:txBody>
                  <a:tcPr/>
                </a:tc>
                <a:extLst>
                  <a:ext uri="{0D108BD9-81ED-4DB2-BD59-A6C34878D82A}">
                    <a16:rowId xmlns:a16="http://schemas.microsoft.com/office/drawing/2014/main" val="1254385213"/>
                  </a:ext>
                </a:extLst>
              </a:tr>
              <a:tr h="1633485">
                <a:tc>
                  <a:txBody>
                    <a:bodyPr/>
                    <a:lstStyle/>
                    <a:p>
                      <a:pPr>
                        <a:spcBef>
                          <a:spcPts val="1200"/>
                        </a:spcBef>
                        <a:spcAft>
                          <a:spcPts val="1200"/>
                        </a:spcAft>
                      </a:pPr>
                      <a:r>
                        <a:rPr lang="en-US" sz="2000" dirty="0"/>
                        <a:t>Individuals trained in mental health awareness </a:t>
                      </a:r>
                    </a:p>
                    <a:p>
                      <a:pPr>
                        <a:spcBef>
                          <a:spcPts val="1200"/>
                        </a:spcBef>
                        <a:spcAft>
                          <a:spcPts val="1200"/>
                        </a:spcAft>
                      </a:pPr>
                      <a:r>
                        <a:rPr lang="en-US" sz="1600" dirty="0"/>
                        <a:t>Trainings include: Mental Health First Aid (MHFA), Youth Mental Health First Aid (YMHFA), and Question, Persuade, Refer (QPR) and more</a:t>
                      </a:r>
                    </a:p>
                  </a:txBody>
                  <a:tcPr anchor="ctr"/>
                </a:tc>
                <a:tc>
                  <a:txBody>
                    <a:bodyPr/>
                    <a:lstStyle/>
                    <a:p>
                      <a:pPr algn="ctr">
                        <a:spcBef>
                          <a:spcPts val="1200"/>
                        </a:spcBef>
                        <a:spcAft>
                          <a:spcPts val="1200"/>
                        </a:spcAft>
                      </a:pPr>
                      <a:r>
                        <a:rPr lang="en-US" sz="2000" dirty="0"/>
                        <a:t>47,764</a:t>
                      </a:r>
                    </a:p>
                  </a:txBody>
                  <a:tcPr anchor="ctr"/>
                </a:tc>
                <a:extLst>
                  <a:ext uri="{0D108BD9-81ED-4DB2-BD59-A6C34878D82A}">
                    <a16:rowId xmlns:a16="http://schemas.microsoft.com/office/drawing/2014/main" val="1183671420"/>
                  </a:ext>
                </a:extLst>
              </a:tr>
              <a:tr h="772695">
                <a:tc>
                  <a:txBody>
                    <a:bodyPr/>
                    <a:lstStyle/>
                    <a:p>
                      <a:pPr>
                        <a:spcBef>
                          <a:spcPts val="1200"/>
                        </a:spcBef>
                        <a:spcAft>
                          <a:spcPts val="1200"/>
                        </a:spcAft>
                      </a:pPr>
                      <a:r>
                        <a:rPr lang="en-US" sz="2000" dirty="0"/>
                        <a:t>Individuals referred to mental health services by the trainees </a:t>
                      </a:r>
                    </a:p>
                  </a:txBody>
                  <a:tcPr anchor="ctr"/>
                </a:tc>
                <a:tc>
                  <a:txBody>
                    <a:bodyPr/>
                    <a:lstStyle/>
                    <a:p>
                      <a:pPr algn="ctr">
                        <a:spcBef>
                          <a:spcPts val="1200"/>
                        </a:spcBef>
                        <a:spcAft>
                          <a:spcPts val="1200"/>
                        </a:spcAft>
                      </a:pPr>
                      <a:r>
                        <a:rPr lang="en-US" sz="2000" dirty="0"/>
                        <a:t>49,468</a:t>
                      </a:r>
                    </a:p>
                  </a:txBody>
                  <a:tcPr anchor="ctr"/>
                </a:tc>
                <a:extLst>
                  <a:ext uri="{0D108BD9-81ED-4DB2-BD59-A6C34878D82A}">
                    <a16:rowId xmlns:a16="http://schemas.microsoft.com/office/drawing/2014/main" val="3745123682"/>
                  </a:ext>
                </a:extLst>
              </a:tr>
            </a:tbl>
          </a:graphicData>
        </a:graphic>
      </p:graphicFrame>
      <p:sp>
        <p:nvSpPr>
          <p:cNvPr id="6" name="TextBox 5">
            <a:extLst>
              <a:ext uri="{FF2B5EF4-FFF2-40B4-BE49-F238E27FC236}">
                <a16:creationId xmlns:a16="http://schemas.microsoft.com/office/drawing/2014/main" id="{0829C11E-9337-4E3D-9565-93EB276E1996}"/>
              </a:ext>
            </a:extLst>
          </p:cNvPr>
          <p:cNvSpPr txBox="1"/>
          <p:nvPr/>
        </p:nvSpPr>
        <p:spPr>
          <a:xfrm>
            <a:off x="0" y="6588262"/>
            <a:ext cx="7586505" cy="215444"/>
          </a:xfrm>
          <a:prstGeom prst="rect">
            <a:avLst/>
          </a:prstGeom>
          <a:noFill/>
        </p:spPr>
        <p:txBody>
          <a:bodyPr wrap="square" rtlCol="0">
            <a:spAutoFit/>
          </a:bodyPr>
          <a:lstStyle/>
          <a:p>
            <a:r>
              <a:rPr lang="en-US" sz="800" dirty="0"/>
              <a:t>Data Source: SAMHSA SPARS. IPP Performance Report. FY 2021. Retrieved on May 16, 2022. </a:t>
            </a:r>
          </a:p>
        </p:txBody>
      </p:sp>
      <p:sp>
        <p:nvSpPr>
          <p:cNvPr id="7" name="Title 3">
            <a:extLst>
              <a:ext uri="{FF2B5EF4-FFF2-40B4-BE49-F238E27FC236}">
                <a16:creationId xmlns:a16="http://schemas.microsoft.com/office/drawing/2014/main" id="{25DCCB09-8E57-4B5B-9F0C-E5D54472C1F5}"/>
              </a:ext>
            </a:extLst>
          </p:cNvPr>
          <p:cNvSpPr txBox="1">
            <a:spLocks/>
          </p:cNvSpPr>
          <p:nvPr/>
        </p:nvSpPr>
        <p:spPr>
          <a:xfrm>
            <a:off x="232422" y="187835"/>
            <a:ext cx="11159059" cy="633009"/>
          </a:xfrm>
          <a:prstGeom prst="rect">
            <a:avLst/>
          </a:prstGeom>
        </p:spPr>
        <p:txBody>
          <a:bodyPr/>
          <a:lstStyle>
            <a:lvl1pPr algn="l" defTabSz="457200" rtl="0" eaLnBrk="1" latinLnBrk="0" hangingPunct="1">
              <a:spcBef>
                <a:spcPct val="0"/>
              </a:spcBef>
              <a:buNone/>
              <a:defRPr sz="3200" b="1" kern="1200">
                <a:solidFill>
                  <a:schemeClr val="bg1"/>
                </a:solidFill>
                <a:latin typeface="+mj-lt"/>
                <a:ea typeface="+mj-ea"/>
                <a:cs typeface="+mj-cs"/>
              </a:defRPr>
            </a:lvl1pPr>
          </a:lstStyle>
          <a:p>
            <a:r>
              <a:rPr lang="en-US" dirty="0"/>
              <a:t>Mental Health Awareness Training (MHAT)</a:t>
            </a:r>
          </a:p>
        </p:txBody>
      </p:sp>
      <p:sp>
        <p:nvSpPr>
          <p:cNvPr id="3" name="TextBox 2">
            <a:extLst>
              <a:ext uri="{FF2B5EF4-FFF2-40B4-BE49-F238E27FC236}">
                <a16:creationId xmlns:a16="http://schemas.microsoft.com/office/drawing/2014/main" id="{7F229063-A02C-4DBE-B079-EBB256C54ED1}"/>
              </a:ext>
            </a:extLst>
          </p:cNvPr>
          <p:cNvSpPr txBox="1"/>
          <p:nvPr/>
        </p:nvSpPr>
        <p:spPr>
          <a:xfrm>
            <a:off x="516471" y="1546695"/>
            <a:ext cx="11159058" cy="815608"/>
          </a:xfrm>
          <a:prstGeom prst="rect">
            <a:avLst/>
          </a:prstGeom>
          <a:noFill/>
        </p:spPr>
        <p:txBody>
          <a:bodyPr wrap="square" rtlCol="0">
            <a:spAutoFit/>
          </a:bodyPr>
          <a:lstStyle/>
          <a:p>
            <a:pPr>
              <a:spcBef>
                <a:spcPts val="600"/>
              </a:spcBef>
            </a:pPr>
            <a:r>
              <a:rPr lang="en-US" sz="2200" dirty="0"/>
              <a:t>Currently, there are </a:t>
            </a:r>
            <a:r>
              <a:rPr lang="en-US" sz="2200" b="1" dirty="0"/>
              <a:t>182</a:t>
            </a:r>
            <a:r>
              <a:rPr lang="en-US" sz="2200" dirty="0"/>
              <a:t> MHAT grantees across 43 states, 2 territories, and Washington D.C.</a:t>
            </a:r>
          </a:p>
          <a:p>
            <a:pPr>
              <a:spcBef>
                <a:spcPts val="600"/>
              </a:spcBef>
            </a:pPr>
            <a:endParaRPr lang="en-US" sz="2000" dirty="0"/>
          </a:p>
        </p:txBody>
      </p:sp>
      <p:cxnSp>
        <p:nvCxnSpPr>
          <p:cNvPr id="11" name="Straight Arrow Connector 10">
            <a:extLst>
              <a:ext uri="{FF2B5EF4-FFF2-40B4-BE49-F238E27FC236}">
                <a16:creationId xmlns:a16="http://schemas.microsoft.com/office/drawing/2014/main" id="{73164779-0C55-4C15-9A99-E712D317A79F}"/>
              </a:ext>
            </a:extLst>
          </p:cNvPr>
          <p:cNvCxnSpPr/>
          <p:nvPr/>
        </p:nvCxnSpPr>
        <p:spPr>
          <a:xfrm flipH="1">
            <a:off x="9219412" y="2866229"/>
            <a:ext cx="774518" cy="676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D05CE0D-0CE3-4EA2-8B4C-52941BB6F914}"/>
              </a:ext>
            </a:extLst>
          </p:cNvPr>
          <p:cNvCxnSpPr/>
          <p:nvPr/>
        </p:nvCxnSpPr>
        <p:spPr>
          <a:xfrm flipH="1">
            <a:off x="9219412" y="4188338"/>
            <a:ext cx="774518" cy="676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80D5BC6-E6B1-4876-8CAF-EDC853A6FF54}"/>
              </a:ext>
            </a:extLst>
          </p:cNvPr>
          <p:cNvSpPr txBox="1"/>
          <p:nvPr/>
        </p:nvSpPr>
        <p:spPr>
          <a:xfrm>
            <a:off x="10077448" y="2531885"/>
            <a:ext cx="1598079"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Trainings</a:t>
            </a:r>
          </a:p>
        </p:txBody>
      </p:sp>
      <p:sp>
        <p:nvSpPr>
          <p:cNvPr id="14" name="TextBox 13">
            <a:extLst>
              <a:ext uri="{FF2B5EF4-FFF2-40B4-BE49-F238E27FC236}">
                <a16:creationId xmlns:a16="http://schemas.microsoft.com/office/drawing/2014/main" id="{6C90C422-264D-45EA-B4A6-7003C45AF734}"/>
              </a:ext>
            </a:extLst>
          </p:cNvPr>
          <p:cNvSpPr txBox="1"/>
          <p:nvPr/>
        </p:nvSpPr>
        <p:spPr>
          <a:xfrm>
            <a:off x="10077449" y="3957505"/>
            <a:ext cx="1598079"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Referrals</a:t>
            </a:r>
          </a:p>
        </p:txBody>
      </p:sp>
    </p:spTree>
    <p:extLst>
      <p:ext uri="{BB962C8B-B14F-4D97-AF65-F5344CB8AC3E}">
        <p14:creationId xmlns:p14="http://schemas.microsoft.com/office/powerpoint/2010/main" val="751323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15A306-B2C8-4D28-8411-8511A5966D77}"/>
              </a:ext>
            </a:extLst>
          </p:cNvPr>
          <p:cNvSpPr>
            <a:spLocks noGrp="1"/>
          </p:cNvSpPr>
          <p:nvPr>
            <p:ph idx="1"/>
          </p:nvPr>
        </p:nvSpPr>
        <p:spPr>
          <a:xfrm>
            <a:off x="838200" y="1619250"/>
            <a:ext cx="10515600" cy="4881758"/>
          </a:xfrm>
        </p:spPr>
        <p:txBody>
          <a:bodyPr>
            <a:noAutofit/>
          </a:bodyPr>
          <a:lstStyle/>
          <a:p>
            <a:pPr marL="0" indent="0">
              <a:lnSpc>
                <a:spcPct val="100000"/>
              </a:lnSpc>
              <a:spcBef>
                <a:spcPts val="1200"/>
              </a:spcBef>
              <a:spcAft>
                <a:spcPts val="600"/>
              </a:spcAft>
              <a:buNone/>
            </a:pPr>
            <a:r>
              <a:rPr lang="en-US" sz="1800" dirty="0"/>
              <a:t>In 2018, SUPPORT for Patients Substance Use-Disorder Prevention that Promotes Opioid Recovery and Communities (SUPPORT for Patients and Communities) Act (P.L. 115-271) became law.  </a:t>
            </a:r>
          </a:p>
          <a:p>
            <a:pPr marL="0" indent="0">
              <a:lnSpc>
                <a:spcPct val="100000"/>
              </a:lnSpc>
              <a:spcBef>
                <a:spcPts val="1200"/>
              </a:spcBef>
              <a:spcAft>
                <a:spcPts val="600"/>
              </a:spcAft>
              <a:buNone/>
            </a:pPr>
            <a:r>
              <a:rPr lang="en-US" sz="1800" dirty="0"/>
              <a:t>The Task Force charges 20 agencies (now 22) with soliciting input from stakeholders to inform the following activities and identifying, evaluating, and making recommendations regarding best practices with respect to children and families who have experienced trauma or are at risk of experiencing trauma AND ways in which federal agencies can better coordinate responses to families affected by substance use disorders and trauma.</a:t>
            </a:r>
            <a:endParaRPr lang="en-US" sz="1600" dirty="0"/>
          </a:p>
          <a:p>
            <a:pPr marL="0" marR="0" lvl="0" indent="0"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endParaRPr lang="en-US" sz="1600" dirty="0"/>
          </a:p>
          <a:p>
            <a:pPr marL="0" marR="0" lvl="0" indent="0" algn="ctr"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Outcome Statement:</a:t>
            </a: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national, trauma-informed, and coordinated federal strategy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build community capacity to identify, disseminate, foster, and refine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evidence-based, evidence-informed, and best practices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regarding childhood trauma to</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reduce the incidence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trauma,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improve the response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families with exposure to substance misuse,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enhance recognition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 and response to trauma,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strengthen resilience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improve outcomes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children, youth, and families.</a:t>
            </a:r>
          </a:p>
        </p:txBody>
      </p:sp>
      <p:sp>
        <p:nvSpPr>
          <p:cNvPr id="4" name="Slide Number Placeholder 3">
            <a:extLst>
              <a:ext uri="{FF2B5EF4-FFF2-40B4-BE49-F238E27FC236}">
                <a16:creationId xmlns:a16="http://schemas.microsoft.com/office/drawing/2014/main" id="{F79B96C0-163C-4CE5-919A-EE3F9A2B4E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2724B-B1A9-41F7-962F-AF36837DF7D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A80A7D-3125-40D9-86B4-0719FB22B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03898" cy="1293612"/>
          </a:xfrm>
          <a:prstGeom prst="rect">
            <a:avLst/>
          </a:prstGeom>
        </p:spPr>
      </p:pic>
    </p:spTree>
    <p:extLst>
      <p:ext uri="{BB962C8B-B14F-4D97-AF65-F5344CB8AC3E}">
        <p14:creationId xmlns:p14="http://schemas.microsoft.com/office/powerpoint/2010/main" val="1095400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E4FA66-B125-46FB-AA44-90C1A83F198B}"/>
              </a:ext>
            </a:extLst>
          </p:cNvPr>
          <p:cNvPicPr>
            <a:picLocks noChangeAspect="1"/>
          </p:cNvPicPr>
          <p:nvPr/>
        </p:nvPicPr>
        <p:blipFill>
          <a:blip r:embed="rId3"/>
          <a:stretch>
            <a:fillRect/>
          </a:stretch>
        </p:blipFill>
        <p:spPr>
          <a:xfrm>
            <a:off x="2784319" y="1798931"/>
            <a:ext cx="6623361" cy="3840987"/>
          </a:xfrm>
          <a:prstGeom prst="rect">
            <a:avLst/>
          </a:prstGeom>
        </p:spPr>
      </p:pic>
      <p:sp>
        <p:nvSpPr>
          <p:cNvPr id="6" name="TextBox 5">
            <a:extLst>
              <a:ext uri="{FF2B5EF4-FFF2-40B4-BE49-F238E27FC236}">
                <a16:creationId xmlns:a16="http://schemas.microsoft.com/office/drawing/2014/main" id="{9E449D18-0E8B-4E14-9B2C-39DC80A7AF7D}"/>
              </a:ext>
            </a:extLst>
          </p:cNvPr>
          <p:cNvSpPr txBox="1"/>
          <p:nvPr/>
        </p:nvSpPr>
        <p:spPr>
          <a:xfrm>
            <a:off x="235892" y="1559931"/>
            <a:ext cx="2962276" cy="246221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BEST PRACTICES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identify and make recommendations on evidence-based and evidence-informed practices with respect to prevention of exposure to potentially traumatic events, identification of trauma-related behavioral health and other health needs, referral, and implementation of trauma-focused interventions and practices. </a:t>
            </a:r>
          </a:p>
        </p:txBody>
      </p:sp>
      <p:sp>
        <p:nvSpPr>
          <p:cNvPr id="8" name="Rectangle 7">
            <a:extLst>
              <a:ext uri="{FF2B5EF4-FFF2-40B4-BE49-F238E27FC236}">
                <a16:creationId xmlns:a16="http://schemas.microsoft.com/office/drawing/2014/main" id="{07CACA4D-9087-42B6-BD17-F40C81F875EC}"/>
              </a:ext>
            </a:extLst>
          </p:cNvPr>
          <p:cNvSpPr/>
          <p:nvPr/>
        </p:nvSpPr>
        <p:spPr>
          <a:xfrm>
            <a:off x="235892" y="4113912"/>
            <a:ext cx="2962276" cy="203132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RESEARCH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evaluate and expand the knowledge base in the areas of preventing exposure to potentially traumatic events, identifying trauma related health, behavioral, academic, employment, and social needs, and interventions (individual and systems).  </a:t>
            </a:r>
          </a:p>
        </p:txBody>
      </p:sp>
      <p:sp>
        <p:nvSpPr>
          <p:cNvPr id="9" name="Rectangle 8">
            <a:extLst>
              <a:ext uri="{FF2B5EF4-FFF2-40B4-BE49-F238E27FC236}">
                <a16:creationId xmlns:a16="http://schemas.microsoft.com/office/drawing/2014/main" id="{4649A07E-66C0-466A-B6A4-707CE6078749}"/>
              </a:ext>
            </a:extLst>
          </p:cNvPr>
          <p:cNvSpPr/>
          <p:nvPr/>
        </p:nvSpPr>
        <p:spPr>
          <a:xfrm>
            <a:off x="8991941" y="1559811"/>
            <a:ext cx="2962275"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coordinate data gathering, measurement, and tools used by programs and systems serving children and families impacted by trauma to better assess children, youth and family needs, and streamline services for, and enhance the care of children and families impacted by trauma.</a:t>
            </a:r>
          </a:p>
        </p:txBody>
      </p:sp>
      <p:sp>
        <p:nvSpPr>
          <p:cNvPr id="10" name="Rectangle 9">
            <a:extLst>
              <a:ext uri="{FF2B5EF4-FFF2-40B4-BE49-F238E27FC236}">
                <a16:creationId xmlns:a16="http://schemas.microsoft.com/office/drawing/2014/main" id="{292A98ED-3D35-4A93-BA7B-BDE687927347}"/>
              </a:ext>
            </a:extLst>
          </p:cNvPr>
          <p:cNvSpPr/>
          <p:nvPr/>
        </p:nvSpPr>
        <p:spPr>
          <a:xfrm>
            <a:off x="8991941" y="4113912"/>
            <a:ext cx="296265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FEDERAL COORDINATION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promote communication, coordination, and collaboration in the areas of trauma, trauma risk and resilience, and trauma-informed care across the federal government. </a:t>
            </a:r>
          </a:p>
        </p:txBody>
      </p:sp>
      <p:pic>
        <p:nvPicPr>
          <p:cNvPr id="13" name="Picture 12">
            <a:extLst>
              <a:ext uri="{FF2B5EF4-FFF2-40B4-BE49-F238E27FC236}">
                <a16:creationId xmlns:a16="http://schemas.microsoft.com/office/drawing/2014/main" id="{C9E8D0C3-C288-491F-A978-AE1F745728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603898" cy="1293612"/>
          </a:xfrm>
          <a:prstGeom prst="rect">
            <a:avLst/>
          </a:prstGeom>
        </p:spPr>
      </p:pic>
      <p:sp>
        <p:nvSpPr>
          <p:cNvPr id="11" name="Slide Number Placeholder 3">
            <a:extLst>
              <a:ext uri="{FF2B5EF4-FFF2-40B4-BE49-F238E27FC236}">
                <a16:creationId xmlns:a16="http://schemas.microsoft.com/office/drawing/2014/main" id="{C53A1017-5F2A-4A5E-86C5-74A7778F55F7}"/>
              </a:ext>
            </a:extLst>
          </p:cNvPr>
          <p:cNvSpPr>
            <a:spLocks noGrp="1"/>
          </p:cNvSpPr>
          <p:nvPr>
            <p:ph type="sldNum" sz="quarter" idx="12"/>
          </p:nvPr>
        </p:nvSpPr>
        <p:spPr>
          <a:xfrm>
            <a:off x="9302932" y="633085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984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89D777FC-42A7-4A99-8A43-6D7A79E0F698}"/>
              </a:ext>
            </a:extLst>
          </p:cNvPr>
          <p:cNvSpPr txBox="1">
            <a:spLocks/>
          </p:cNvSpPr>
          <p:nvPr/>
        </p:nvSpPr>
        <p:spPr>
          <a:xfrm>
            <a:off x="849488" y="1308156"/>
            <a:ext cx="10515600" cy="47211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Advances national guidelines in crisis care within a toolkit that supports program design, development, implementation and continuous quality improvement efforts.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intended to help mental health authorities, agency administrators, service providers, state and local leaders think through and develop the structure of crisis systems.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Three essential elements:</a:t>
            </a:r>
          </a:p>
          <a:p>
            <a:pPr marL="9144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Someone to Call</a:t>
            </a:r>
          </a:p>
          <a:p>
            <a:pPr marL="9144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Someone to Respond</a:t>
            </a:r>
          </a:p>
          <a:p>
            <a:pPr marL="9144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Safe Place to Be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48611CA-C411-4CE7-A5DE-B057667934DE}"/>
              </a:ext>
            </a:extLst>
          </p:cNvPr>
          <p:cNvSpPr/>
          <p:nvPr/>
        </p:nvSpPr>
        <p:spPr>
          <a:xfrm>
            <a:off x="168443" y="174171"/>
            <a:ext cx="1187769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SAMHSA’s National Guidelines for Crisis Care – A Best Practice Toolkit </a:t>
            </a:r>
          </a:p>
        </p:txBody>
      </p:sp>
    </p:spTree>
    <p:extLst>
      <p:ext uri="{BB962C8B-B14F-4D97-AF65-F5344CB8AC3E}">
        <p14:creationId xmlns:p14="http://schemas.microsoft.com/office/powerpoint/2010/main" val="4147834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CB6FD5-ED44-4FD8-92BD-BC288B3752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B6F6466-8AD2-4586-B3B4-0819897566FA}"/>
              </a:ext>
            </a:extLst>
          </p:cNvPr>
          <p:cNvSpPr txBox="1"/>
          <p:nvPr/>
        </p:nvSpPr>
        <p:spPr>
          <a:xfrm>
            <a:off x="566804" y="153536"/>
            <a:ext cx="60939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Listening Session Themes</a:t>
            </a:r>
          </a:p>
        </p:txBody>
      </p:sp>
      <p:sp>
        <p:nvSpPr>
          <p:cNvPr id="5" name="TextBox 4">
            <a:extLst>
              <a:ext uri="{FF2B5EF4-FFF2-40B4-BE49-F238E27FC236}">
                <a16:creationId xmlns:a16="http://schemas.microsoft.com/office/drawing/2014/main" id="{E9C695BE-E2BA-487E-91CB-9F1E660A4894}"/>
              </a:ext>
            </a:extLst>
          </p:cNvPr>
          <p:cNvSpPr txBox="1"/>
          <p:nvPr/>
        </p:nvSpPr>
        <p:spPr>
          <a:xfrm>
            <a:off x="381000" y="974789"/>
            <a:ext cx="9353550" cy="5538632"/>
          </a:xfrm>
          <a:prstGeom prst="rect">
            <a:avLst/>
          </a:prstGeom>
          <a:noFill/>
        </p:spPr>
        <p:txBody>
          <a:bodyPr wrap="square" rtlCol="0">
            <a:spAutoFit/>
          </a:bodyPr>
          <a:lstStyle/>
          <a:p>
            <a:pPr marL="685800" marR="0" lvl="1" indent="-400050" algn="l" defTabSz="9144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Importance of family and youth peers</a:t>
            </a:r>
          </a:p>
          <a:p>
            <a:pPr marL="685800" marR="0" lvl="1" indent="-400050" algn="l" defTabSz="9144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Focus should be on crisis prevention</a:t>
            </a:r>
          </a:p>
          <a:p>
            <a:pPr marL="685800" marR="0" lvl="1" indent="-400050" algn="l"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Mobile response should be dispatched when family/youth requests</a:t>
            </a:r>
          </a:p>
          <a:p>
            <a:pPr marL="685800" marR="0" lvl="1" indent="-400050" algn="l" defTabSz="9144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Need for response and services to be:</a:t>
            </a:r>
          </a:p>
          <a:p>
            <a:pPr marL="1257300" marR="0" lvl="2" indent="-342900" algn="l" defTabSz="914400" rtl="0" eaLnBrk="1" fontAlgn="auto" latinLnBrk="0" hangingPunct="1">
              <a:lnSpc>
                <a:spcPct val="114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a:t>
            </a:r>
            <a:r>
              <a:rPr kumimoji="0" lang="en-US" sz="2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quitable</a:t>
            </a: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and accessible</a:t>
            </a:r>
          </a:p>
          <a:p>
            <a:pPr marL="1257300" marR="0" lvl="2" indent="-342900" algn="l" defTabSz="914400" rtl="0" eaLnBrk="1" fontAlgn="auto" latinLnBrk="0" hangingPunct="1">
              <a:lnSpc>
                <a:spcPct val="114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Trauma-informed</a:t>
            </a:r>
          </a:p>
          <a:p>
            <a:pPr marL="1257300" marR="0" lvl="2" indent="-342900" algn="l" defTabSz="914400" rtl="0" eaLnBrk="1" fontAlgn="auto" latinLnBrk="0" hangingPunct="1">
              <a:lnSpc>
                <a:spcPct val="114000"/>
              </a:lnSpc>
              <a:spcBef>
                <a:spcPts val="0"/>
              </a:spcBef>
              <a:spcAft>
                <a:spcPts val="120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a:t>
            </a:r>
            <a:r>
              <a:rPr kumimoji="0" lang="en-US" sz="2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ulturally</a:t>
            </a: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appropriate</a:t>
            </a:r>
          </a:p>
          <a:p>
            <a:pPr marL="685800" marR="0" lvl="1" indent="-400050" algn="l" defTabSz="9144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Need for staff to have:</a:t>
            </a:r>
          </a:p>
          <a:p>
            <a:pPr marL="1257300" marR="0" lvl="2" indent="-342900" algn="l" defTabSz="457200" rtl="0" eaLnBrk="1" fontAlgn="auto" latinLnBrk="0" hangingPunct="1">
              <a:lnSpc>
                <a:spcPct val="114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Child development and family systems training</a:t>
            </a:r>
          </a:p>
          <a:p>
            <a:pPr marL="1257300" marR="0" lvl="2" indent="-342900" algn="l" defTabSz="457200" rtl="0" eaLnBrk="1" fontAlgn="auto" latinLnBrk="0" hangingPunct="1">
              <a:lnSpc>
                <a:spcPct val="114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Knowledge of child and family serving systems and services</a:t>
            </a:r>
          </a:p>
          <a:p>
            <a:pPr marL="1257300" marR="0" lvl="2" indent="-342900" algn="l" defTabSz="457200" rtl="0" eaLnBrk="1" fontAlgn="auto" latinLnBrk="0" hangingPunct="1">
              <a:lnSpc>
                <a:spcPct val="114000"/>
              </a:lnSpc>
              <a:spcBef>
                <a:spcPts val="0"/>
              </a:spcBef>
              <a:spcAft>
                <a:spcPts val="120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Specialized training, including youth/family engagement and      de-escalation</a:t>
            </a:r>
          </a:p>
          <a:p>
            <a:pPr marL="685800" marR="0" lvl="1" indent="-400050" algn="l" defTabSz="4572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Be connected with the community </a:t>
            </a:r>
          </a:p>
        </p:txBody>
      </p:sp>
      <p:pic>
        <p:nvPicPr>
          <p:cNvPr id="3" name="Picture 2">
            <a:extLst>
              <a:ext uri="{FF2B5EF4-FFF2-40B4-BE49-F238E27FC236}">
                <a16:creationId xmlns:a16="http://schemas.microsoft.com/office/drawing/2014/main" id="{ABE90A90-9876-4EF4-8D33-AC5938AA63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5247" y="1682382"/>
            <a:ext cx="3940885" cy="3940885"/>
          </a:xfrm>
          <a:prstGeom prst="rect">
            <a:avLst/>
          </a:prstGeom>
        </p:spPr>
      </p:pic>
    </p:spTree>
    <p:extLst>
      <p:ext uri="{BB962C8B-B14F-4D97-AF65-F5344CB8AC3E}">
        <p14:creationId xmlns:p14="http://schemas.microsoft.com/office/powerpoint/2010/main" val="62299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6F6466-8AD2-4586-B3B4-0819897566FA}"/>
              </a:ext>
            </a:extLst>
          </p:cNvPr>
          <p:cNvSpPr txBox="1"/>
          <p:nvPr/>
        </p:nvSpPr>
        <p:spPr>
          <a:xfrm>
            <a:off x="361951" y="153536"/>
            <a:ext cx="1168418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Listening Session Themes – What We Learned </a:t>
            </a:r>
          </a:p>
        </p:txBody>
      </p:sp>
      <p:sp>
        <p:nvSpPr>
          <p:cNvPr id="5" name="TextBox 4">
            <a:extLst>
              <a:ext uri="{FF2B5EF4-FFF2-40B4-BE49-F238E27FC236}">
                <a16:creationId xmlns:a16="http://schemas.microsoft.com/office/drawing/2014/main" id="{E9C695BE-E2BA-487E-91CB-9F1E660A4894}"/>
              </a:ext>
            </a:extLst>
          </p:cNvPr>
          <p:cNvSpPr txBox="1"/>
          <p:nvPr/>
        </p:nvSpPr>
        <p:spPr>
          <a:xfrm>
            <a:off x="3018502" y="1141366"/>
            <a:ext cx="8927691" cy="4876335"/>
          </a:xfrm>
          <a:prstGeom prst="rect">
            <a:avLst/>
          </a:prstGeom>
          <a:noFill/>
        </p:spPr>
        <p:txBody>
          <a:bodyPr wrap="square" rtlCol="0">
            <a:spAutoFit/>
          </a:bodyPr>
          <a:lstStyle/>
          <a:p>
            <a:pPr marL="457200" marR="0" lvl="1" indent="0" algn="l" defTabSz="457200" rtl="0" eaLnBrk="1" fontAlgn="auto" latinLnBrk="0" hangingPunct="1">
              <a:lnSpc>
                <a:spcPct val="114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CONCERNS</a:t>
            </a:r>
            <a:endParaRPr kumimoji="0" lang="en-US" sz="19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317625" marR="0" lvl="2" indent="-342900" algn="l" defTabSz="457200" rtl="0" eaLnBrk="1" fontAlgn="auto" latinLnBrk="0" hangingPunct="1">
              <a:lnSpc>
                <a:spcPct val="114000"/>
              </a:lnSpc>
              <a:spcBef>
                <a:spcPts val="0"/>
              </a:spcBef>
              <a:spcAft>
                <a:spcPts val="0"/>
              </a:spcAft>
              <a:buClr>
                <a:prstClr val="black"/>
              </a:buClr>
              <a:buSzTx/>
              <a:buFont typeface="Wingdings" panose="05000000000000000000" pitchFamily="2" charset="2"/>
              <a:buChar char="§"/>
              <a:tabLst/>
              <a:defRPr/>
            </a:pPr>
            <a:r>
              <a:rPr kumimoji="0" lang="en-US" sz="1900" b="0" i="1" u="none" strike="noStrike" kern="1200" cap="none" spc="0" normalizeH="0" baseline="0" noProof="0" dirty="0">
                <a:ln>
                  <a:noFill/>
                </a:ln>
                <a:solidFill>
                  <a:srgbClr val="C00000"/>
                </a:solidFill>
                <a:effectLst/>
                <a:uLnTx/>
                <a:uFillTx/>
                <a:latin typeface="Segoe UI Semibold" panose="020B0702040204020203" pitchFamily="34" charset="0"/>
                <a:ea typeface="+mn-ea"/>
                <a:cs typeface="Segoe UI Semibold" panose="020B0702040204020203" pitchFamily="34" charset="0"/>
              </a:rPr>
              <a:t>Lack of a child and family crisis response system </a:t>
            </a:r>
          </a:p>
          <a:p>
            <a:pPr marL="1317625" marR="0" lvl="2" indent="-342900" algn="l" defTabSz="4572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Connection between 988 with local warm lines and response teams</a:t>
            </a:r>
          </a:p>
          <a:p>
            <a:pPr marL="1317625" marR="0" lvl="2" indent="-342900" algn="l" defTabSz="4572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Ability to meet increased requests for response </a:t>
            </a:r>
          </a:p>
          <a:p>
            <a:pPr marL="1317625" marR="0" lvl="2" indent="-342900" algn="l" defTabSz="4572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Rural communities - availability of services and ability to respond</a:t>
            </a:r>
          </a:p>
          <a:p>
            <a:pPr marL="1317625" marR="0" lvl="2" indent="-342900" algn="l" defTabSz="4572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Lack of community-based services – especially respite </a:t>
            </a:r>
          </a:p>
          <a:p>
            <a:pPr marL="1317625" marR="0" lvl="2" indent="-342900" algn="l" defTabSz="4572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Workforce shortage</a:t>
            </a:r>
          </a:p>
          <a:p>
            <a:pPr marL="1317625" marR="0" lvl="2" indent="-342900" algn="l" defTabSz="4572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Safety </a:t>
            </a:r>
          </a:p>
          <a:p>
            <a:pPr marL="1317625" marR="0" lvl="2" indent="-342900" algn="l" defTabSz="4572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Fiscal impact </a:t>
            </a:r>
          </a:p>
          <a:p>
            <a:pPr marL="1317625" marR="0" lvl="2" indent="-342900" algn="l" defTabSz="457200" rtl="0" eaLnBrk="1" fontAlgn="auto" latinLnBrk="0" hangingPunct="1">
              <a:lnSpc>
                <a:spcPct val="114000"/>
              </a:lnSpc>
              <a:spcBef>
                <a:spcPts val="0"/>
              </a:spcBef>
              <a:spcAft>
                <a:spcPts val="180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Consent issues (both family and youth)</a:t>
            </a:r>
          </a:p>
          <a:p>
            <a:pPr marL="457200" marR="0" lvl="1" indent="0" algn="l" defTabSz="457200" rtl="0" eaLnBrk="1" fontAlgn="auto" latinLnBrk="0" hangingPunct="1">
              <a:lnSpc>
                <a:spcPct val="114000"/>
              </a:lnSpc>
              <a:spcBef>
                <a:spcPts val="0"/>
              </a:spcBef>
              <a:spcAft>
                <a:spcPts val="1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Need for child and family specific data collection and outcome measures</a:t>
            </a:r>
          </a:p>
          <a:p>
            <a:pPr marL="457200" marR="0" lvl="1" indent="0" algn="l" defTabSz="457200" rtl="0" eaLnBrk="1" fontAlgn="auto" latinLnBrk="0" hangingPunct="1">
              <a:lnSpc>
                <a:spcPct val="114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Need for coordination and partnerships with:</a:t>
            </a:r>
          </a:p>
          <a:p>
            <a:pPr marL="1317625" marR="0" lvl="2" indent="-342900" algn="l" defTabSz="457200" rtl="0" eaLnBrk="1" fontAlgn="auto" latinLnBrk="0" hangingPunct="1">
              <a:lnSpc>
                <a:spcPct val="114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Schools, police, hospitals/emergency departments</a:t>
            </a:r>
          </a:p>
        </p:txBody>
      </p:sp>
      <p:pic>
        <p:nvPicPr>
          <p:cNvPr id="7" name="Picture 6" descr="Icon&#10;&#10;Description automatically generated">
            <a:extLst>
              <a:ext uri="{FF2B5EF4-FFF2-40B4-BE49-F238E27FC236}">
                <a16:creationId xmlns:a16="http://schemas.microsoft.com/office/drawing/2014/main" id="{8F0DEC43-F5B4-4E9D-9709-9BC8F1FAC9D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150" t="12665" r="28301" b="14824"/>
          <a:stretch/>
        </p:blipFill>
        <p:spPr>
          <a:xfrm>
            <a:off x="245806" y="1141366"/>
            <a:ext cx="3275876" cy="4520255"/>
          </a:xfrm>
          <a:prstGeom prst="rect">
            <a:avLst/>
          </a:prstGeom>
          <a:effectLst>
            <a:outerShdw blurRad="50800" dist="38100" dir="2700000" algn="tl" rotWithShape="0">
              <a:prstClr val="black">
                <a:alpha val="40000"/>
              </a:prstClr>
            </a:outerShdw>
          </a:effectLst>
        </p:spPr>
      </p:pic>
      <p:sp>
        <p:nvSpPr>
          <p:cNvPr id="6" name="Slide Number Placeholder 3">
            <a:extLst>
              <a:ext uri="{FF2B5EF4-FFF2-40B4-BE49-F238E27FC236}">
                <a16:creationId xmlns:a16="http://schemas.microsoft.com/office/drawing/2014/main" id="{14CA647B-5CC9-4003-982A-10D9152A4BD5}"/>
              </a:ext>
            </a:extLst>
          </p:cNvPr>
          <p:cNvSpPr>
            <a:spLocks noGrp="1"/>
          </p:cNvSpPr>
          <p:nvPr>
            <p:ph type="sldNum" sz="quarter" idx="12"/>
          </p:nvPr>
        </p:nvSpPr>
        <p:spPr>
          <a:xfrm>
            <a:off x="9302932" y="633085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367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48611CA-C411-4CE7-A5DE-B057667934DE}"/>
              </a:ext>
            </a:extLst>
          </p:cNvPr>
          <p:cNvSpPr/>
          <p:nvPr/>
        </p:nvSpPr>
        <p:spPr>
          <a:xfrm>
            <a:off x="168443" y="174171"/>
            <a:ext cx="1187769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Youth Mental Health in the United States</a:t>
            </a:r>
          </a:p>
        </p:txBody>
      </p:sp>
      <p:graphicFrame>
        <p:nvGraphicFramePr>
          <p:cNvPr id="3" name="Table 5">
            <a:extLst>
              <a:ext uri="{FF2B5EF4-FFF2-40B4-BE49-F238E27FC236}">
                <a16:creationId xmlns:a16="http://schemas.microsoft.com/office/drawing/2014/main" id="{5699DDBC-C243-497A-A0C8-D4F943A7D0A5}"/>
              </a:ext>
            </a:extLst>
          </p:cNvPr>
          <p:cNvGraphicFramePr>
            <a:graphicFrameLocks noGrp="1"/>
          </p:cNvGraphicFramePr>
          <p:nvPr>
            <p:extLst>
              <p:ext uri="{D42A27DB-BD31-4B8C-83A1-F6EECF244321}">
                <p14:modId xmlns:p14="http://schemas.microsoft.com/office/powerpoint/2010/main" val="1382121514"/>
              </p:ext>
            </p:extLst>
          </p:nvPr>
        </p:nvGraphicFramePr>
        <p:xfrm>
          <a:off x="657446" y="1030302"/>
          <a:ext cx="10877107" cy="5029200"/>
        </p:xfrm>
        <a:graphic>
          <a:graphicData uri="http://schemas.openxmlformats.org/drawingml/2006/table">
            <a:tbl>
              <a:tblPr firstRow="1" bandRow="1">
                <a:tableStyleId>{5A111915-BE36-4E01-A7E5-04B1672EAD32}</a:tableStyleId>
              </a:tblPr>
              <a:tblGrid>
                <a:gridCol w="10877107">
                  <a:extLst>
                    <a:ext uri="{9D8B030D-6E8A-4147-A177-3AD203B41FA5}">
                      <a16:colId xmlns:a16="http://schemas.microsoft.com/office/drawing/2014/main" val="3064499919"/>
                    </a:ext>
                  </a:extLst>
                </a:gridCol>
              </a:tblGrid>
              <a:tr h="568591">
                <a:tc>
                  <a:txBody>
                    <a:bodyPr/>
                    <a:lstStyle/>
                    <a:p>
                      <a:pPr algn="ctr">
                        <a:spcBef>
                          <a:spcPts val="600"/>
                        </a:spcBef>
                      </a:pPr>
                      <a:r>
                        <a:rPr lang="en-US" sz="2400" dirty="0"/>
                        <a:t>Risk Factors Contributing to Youth Mental Health Symptoms During the Pandemic </a:t>
                      </a:r>
                      <a:r>
                        <a:rPr lang="en-US" sz="1800" i="1" dirty="0"/>
                        <a:t>(not an exhaustive list)</a:t>
                      </a:r>
                      <a:endParaRPr lang="en-US" sz="2400" i="1" dirty="0"/>
                    </a:p>
                  </a:txBody>
                  <a:tcPr/>
                </a:tc>
                <a:extLst>
                  <a:ext uri="{0D108BD9-81ED-4DB2-BD59-A6C34878D82A}">
                    <a16:rowId xmlns:a16="http://schemas.microsoft.com/office/drawing/2014/main" val="672270744"/>
                  </a:ext>
                </a:extLst>
              </a:tr>
              <a:tr h="370840">
                <a:tc>
                  <a:txBody>
                    <a:bodyPr/>
                    <a:lstStyle/>
                    <a:p>
                      <a:pPr marL="285750" indent="-285750">
                        <a:spcBef>
                          <a:spcPts val="600"/>
                        </a:spcBef>
                        <a:buFont typeface="Arial" panose="020B0604020202020204" pitchFamily="34" charset="0"/>
                        <a:buChar char="•"/>
                      </a:pPr>
                      <a:r>
                        <a:rPr lang="en-US" sz="2100" dirty="0"/>
                        <a:t>Having mental health challenges before the pandemic</a:t>
                      </a:r>
                    </a:p>
                    <a:p>
                      <a:pPr marL="285750" indent="-285750">
                        <a:spcBef>
                          <a:spcPts val="600"/>
                        </a:spcBef>
                        <a:buFont typeface="Arial" panose="020B0604020202020204" pitchFamily="34" charset="0"/>
                        <a:buChar char="•"/>
                      </a:pPr>
                      <a:r>
                        <a:rPr lang="en-US" sz="2100" dirty="0"/>
                        <a:t>Living in an urban area or an area with more severe COVID-19 outbreaks</a:t>
                      </a:r>
                    </a:p>
                    <a:p>
                      <a:pPr marL="285750" indent="-285750">
                        <a:spcBef>
                          <a:spcPts val="600"/>
                        </a:spcBef>
                        <a:buFont typeface="Arial" panose="020B0604020202020204" pitchFamily="34" charset="0"/>
                        <a:buChar char="•"/>
                      </a:pPr>
                      <a:r>
                        <a:rPr lang="en-US" sz="2100" dirty="0"/>
                        <a:t>Having parents or caregivers who were frontline workers</a:t>
                      </a:r>
                    </a:p>
                    <a:p>
                      <a:pPr marL="285750" indent="-285750">
                        <a:spcBef>
                          <a:spcPts val="600"/>
                        </a:spcBef>
                        <a:buFont typeface="Arial" panose="020B0604020202020204" pitchFamily="34" charset="0"/>
                        <a:buChar char="•"/>
                      </a:pPr>
                      <a:r>
                        <a:rPr lang="en-US" sz="2100" dirty="0"/>
                        <a:t>Having parents or caregivers at elevated risk of burnout (for example, due to parenting demands) </a:t>
                      </a:r>
                    </a:p>
                    <a:p>
                      <a:pPr marL="285750" indent="-285750">
                        <a:spcBef>
                          <a:spcPts val="600"/>
                        </a:spcBef>
                        <a:buFont typeface="Arial" panose="020B0604020202020204" pitchFamily="34" charset="0"/>
                        <a:buChar char="•"/>
                      </a:pPr>
                      <a:r>
                        <a:rPr lang="en-US" sz="2100" dirty="0"/>
                        <a:t>Being worried about COVID-19</a:t>
                      </a:r>
                    </a:p>
                    <a:p>
                      <a:pPr marL="285750" indent="-285750">
                        <a:spcBef>
                          <a:spcPts val="600"/>
                        </a:spcBef>
                        <a:buFont typeface="Arial" panose="020B0604020202020204" pitchFamily="34" charset="0"/>
                        <a:buChar char="•"/>
                      </a:pPr>
                      <a:r>
                        <a:rPr lang="en-US" sz="2100" dirty="0"/>
                        <a:t>Disruptions in routine, such as not seeing friends or going to school in person </a:t>
                      </a:r>
                    </a:p>
                    <a:p>
                      <a:pPr marL="285750" indent="-285750">
                        <a:spcBef>
                          <a:spcPts val="600"/>
                        </a:spcBef>
                        <a:buFont typeface="Arial" panose="020B0604020202020204" pitchFamily="34" charset="0"/>
                        <a:buChar char="•"/>
                      </a:pPr>
                      <a:r>
                        <a:rPr lang="en-US" sz="2100" dirty="0"/>
                        <a:t>More adverse childhood experiences (ACEs) such as abuse, neglect, community </a:t>
                      </a:r>
                    </a:p>
                    <a:p>
                      <a:pPr marL="285750" indent="-285750">
                        <a:spcBef>
                          <a:spcPts val="600"/>
                        </a:spcBef>
                        <a:buFont typeface="Arial" panose="020B0604020202020204" pitchFamily="34" charset="0"/>
                        <a:buChar char="•"/>
                      </a:pPr>
                      <a:r>
                        <a:rPr lang="en-US" sz="2100" dirty="0"/>
                        <a:t>violence, and discrimination</a:t>
                      </a:r>
                    </a:p>
                    <a:p>
                      <a:pPr marL="285750" indent="-285750">
                        <a:spcBef>
                          <a:spcPts val="600"/>
                        </a:spcBef>
                        <a:buFont typeface="Arial" panose="020B0604020202020204" pitchFamily="34" charset="0"/>
                        <a:buChar char="•"/>
                      </a:pPr>
                      <a:r>
                        <a:rPr lang="en-US" sz="2100" dirty="0"/>
                        <a:t>More financial instability, food shortages, or housing instability</a:t>
                      </a:r>
                    </a:p>
                    <a:p>
                      <a:pPr marL="285750" indent="-285750">
                        <a:spcBef>
                          <a:spcPts val="600"/>
                        </a:spcBef>
                        <a:buFont typeface="Arial" panose="020B0604020202020204" pitchFamily="34" charset="0"/>
                        <a:buChar char="•"/>
                      </a:pPr>
                      <a:r>
                        <a:rPr lang="en-US" sz="2100" dirty="0"/>
                        <a:t>Trauma, such as losing a family member or caregiver to COVID-19</a:t>
                      </a:r>
                    </a:p>
                  </a:txBody>
                  <a:tcPr/>
                </a:tc>
                <a:extLst>
                  <a:ext uri="{0D108BD9-81ED-4DB2-BD59-A6C34878D82A}">
                    <a16:rowId xmlns:a16="http://schemas.microsoft.com/office/drawing/2014/main" val="945329022"/>
                  </a:ext>
                </a:extLst>
              </a:tr>
            </a:tbl>
          </a:graphicData>
        </a:graphic>
      </p:graphicFrame>
      <p:sp>
        <p:nvSpPr>
          <p:cNvPr id="6" name="TextBox 5">
            <a:extLst>
              <a:ext uri="{FF2B5EF4-FFF2-40B4-BE49-F238E27FC236}">
                <a16:creationId xmlns:a16="http://schemas.microsoft.com/office/drawing/2014/main" id="{5A90F566-D30D-4759-84A3-6F78971A2908}"/>
              </a:ext>
            </a:extLst>
          </p:cNvPr>
          <p:cNvSpPr txBox="1"/>
          <p:nvPr/>
        </p:nvSpPr>
        <p:spPr>
          <a:xfrm>
            <a:off x="0" y="6160916"/>
            <a:ext cx="968969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General, U. S. (2021). </a:t>
            </a:r>
            <a:r>
              <a:rPr kumimoji="0" lang="en-US" sz="600" b="0" i="1" u="none" strike="noStrike" kern="1200" cap="none" spc="0" normalizeH="0" baseline="0" noProof="0" dirty="0">
                <a:ln>
                  <a:noFill/>
                </a:ln>
                <a:solidFill>
                  <a:prstClr val="black"/>
                </a:solidFill>
                <a:effectLst/>
                <a:uLnTx/>
                <a:uFillTx/>
                <a:latin typeface="Calibri"/>
                <a:ea typeface="+mn-ea"/>
                <a:cs typeface="+mn-cs"/>
              </a:rPr>
              <a:t>Protecting Youth Mental Health: The U.S. Surgeon General's Advisory. </a:t>
            </a:r>
            <a:r>
              <a:rPr kumimoji="0" lang="en-US" sz="600" b="0" i="0" u="none" strike="noStrike" kern="1200" cap="none" spc="0" normalizeH="0" baseline="0" noProof="0" dirty="0">
                <a:ln>
                  <a:noFill/>
                </a:ln>
                <a:solidFill>
                  <a:prstClr val="black"/>
                </a:solidFill>
                <a:effectLst/>
                <a:uLnTx/>
                <a:uFillTx/>
                <a:latin typeface="Calibri"/>
                <a:ea typeface="+mn-ea"/>
                <a:cs typeface="+mn-cs"/>
              </a:rPr>
              <a:t>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3"/>
              </a:rPr>
              <a:t>https://www.hhs.gov/sites/default/files/surgeon-general-youth-mental-health-advisory.pdf</a:t>
            </a: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Administration, S. A. (2020). </a:t>
            </a:r>
            <a:r>
              <a:rPr kumimoji="0" lang="en-US" sz="600" b="0" i="1" u="none" strike="noStrike" kern="1200" cap="none" spc="0" normalizeH="0" baseline="0" noProof="0" dirty="0">
                <a:ln>
                  <a:noFill/>
                </a:ln>
                <a:solidFill>
                  <a:prstClr val="black"/>
                </a:solidFill>
                <a:effectLst/>
                <a:uLnTx/>
                <a:uFillTx/>
                <a:latin typeface="Calibri"/>
                <a:ea typeface="+mn-ea"/>
                <a:cs typeface="+mn-cs"/>
              </a:rPr>
              <a:t>Key Substance Use and Mental Health Indicators in the United States: Results from the 2020 National Survey on Drug Use and Health. </a:t>
            </a:r>
            <a:r>
              <a:rPr kumimoji="0" lang="en-US" sz="600" b="0" i="0" u="none" strike="noStrike" kern="1200" cap="none" spc="0" normalizeH="0" baseline="0" noProof="0" dirty="0">
                <a:ln>
                  <a:noFill/>
                </a:ln>
                <a:solidFill>
                  <a:prstClr val="black"/>
                </a:solidFill>
                <a:effectLst/>
                <a:uLnTx/>
                <a:uFillTx/>
                <a:latin typeface="Calibri"/>
                <a:ea typeface="+mn-ea"/>
                <a:cs typeface="+mn-cs"/>
              </a:rPr>
              <a:t>Rockville, MD: Center for Behavioral Health Statistics and Quality. 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4"/>
              </a:rPr>
              <a:t>https://www.samhsa.gov/data/sites/default/files/reports/rpt35325/NSDUHFFRPDFWHTMLFiles2020/2020NSDUHFFR1PDFW102121.pdf</a:t>
            </a:r>
            <a:r>
              <a:rPr kumimoji="0" lang="en-US" sz="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CDC (2022). Adolescent Behaviors and Experiences Survey (ABES). </a:t>
            </a:r>
            <a:r>
              <a:rPr kumimoji="0" lang="en-US" sz="600" b="0" i="1" u="none" strike="noStrike" kern="1200" cap="none" spc="0" normalizeH="0" baseline="0" noProof="0" dirty="0">
                <a:ln>
                  <a:noFill/>
                </a:ln>
                <a:solidFill>
                  <a:prstClr val="black"/>
                </a:solidFill>
                <a:effectLst/>
                <a:uLnTx/>
                <a:uFillTx/>
                <a:latin typeface="Calibri"/>
                <a:ea typeface="+mn-ea"/>
                <a:cs typeface="+mn-cs"/>
              </a:rPr>
              <a:t>Center for Disease Control and Prevention. </a:t>
            </a:r>
            <a:r>
              <a:rPr kumimoji="0" lang="en-US" sz="600" b="0" i="0" u="none" strike="noStrike" kern="1200" cap="none" spc="0" normalizeH="0" baseline="0" noProof="0" dirty="0">
                <a:ln>
                  <a:noFill/>
                </a:ln>
                <a:solidFill>
                  <a:prstClr val="black"/>
                </a:solidFill>
                <a:effectLst/>
                <a:uLnTx/>
                <a:uFillTx/>
                <a:latin typeface="Calibri"/>
                <a:ea typeface="+mn-ea"/>
                <a:cs typeface="+mn-cs"/>
              </a:rPr>
              <a:t>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5"/>
              </a:rPr>
              <a:t>https://www.cdc.gov/healthyyouth/data/abes/tables/summary.htm#MH</a:t>
            </a:r>
            <a:r>
              <a:rPr kumimoji="0" lang="en-US" sz="6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7103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E1FB4DE-A791-45E0-A7AE-D37FB0FBFBEC}"/>
              </a:ext>
            </a:extLst>
          </p:cNvPr>
          <p:cNvSpPr txBox="1"/>
          <p:nvPr/>
        </p:nvSpPr>
        <p:spPr>
          <a:xfrm>
            <a:off x="1210450" y="1841647"/>
            <a:ext cx="9771099" cy="276691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60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What can </a:t>
            </a:r>
            <a:r>
              <a:rPr kumimoji="0" lang="en-US" sz="4000" b="1" i="0" u="none" strike="noStrike" kern="1200" cap="none" spc="0" normalizeH="0" baseline="0" noProof="0" dirty="0">
                <a:ln>
                  <a:noFill/>
                </a:ln>
                <a:solidFill>
                  <a:prstClr val="black"/>
                </a:solidFill>
                <a:effectLst/>
                <a:uLnTx/>
                <a:uFillTx/>
                <a:latin typeface="Calibri"/>
                <a:ea typeface="+mn-ea"/>
                <a:cs typeface="+mn-cs"/>
              </a:rPr>
              <a:t>families and caregivers </a:t>
            </a:r>
            <a:r>
              <a:rPr kumimoji="0" lang="en-US" sz="4000" b="0" i="0" u="none" strike="noStrike" kern="1200" cap="none" spc="0" normalizeH="0" baseline="0" noProof="0" dirty="0">
                <a:ln>
                  <a:noFill/>
                </a:ln>
                <a:solidFill>
                  <a:prstClr val="black"/>
                </a:solidFill>
                <a:effectLst/>
                <a:uLnTx/>
                <a:uFillTx/>
                <a:latin typeface="Calibri"/>
                <a:ea typeface="+mn-ea"/>
                <a:cs typeface="+mn-cs"/>
              </a:rPr>
              <a:t>do to address the risk factors and promote the protective factors impacting youth well-being?</a:t>
            </a:r>
          </a:p>
        </p:txBody>
      </p:sp>
    </p:spTree>
    <p:extLst>
      <p:ext uri="{BB962C8B-B14F-4D97-AF65-F5344CB8AC3E}">
        <p14:creationId xmlns:p14="http://schemas.microsoft.com/office/powerpoint/2010/main" val="521044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6C63DE-7318-4B9E-99E9-16A324D611EF}"/>
              </a:ext>
            </a:extLst>
          </p:cNvPr>
          <p:cNvSpPr>
            <a:spLocks noGrp="1"/>
          </p:cNvSpPr>
          <p:nvPr>
            <p:ph type="title"/>
          </p:nvPr>
        </p:nvSpPr>
        <p:spPr/>
        <p:txBody>
          <a:bodyPr anchor="ctr">
            <a:normAutofit/>
          </a:bodyPr>
          <a:lstStyle/>
          <a:p>
            <a:r>
              <a:rPr lang="en-US" dirty="0">
                <a:latin typeface="Arial" panose="020B0604020202020204" pitchFamily="34" charset="0"/>
                <a:cs typeface="Arial" panose="020B0604020202020204" pitchFamily="34" charset="0"/>
              </a:rPr>
              <a:t>Alcohol and Other Drug Facts</a:t>
            </a:r>
          </a:p>
        </p:txBody>
      </p:sp>
      <p:graphicFrame>
        <p:nvGraphicFramePr>
          <p:cNvPr id="10" name="Content Placeholder 1">
            <a:extLst>
              <a:ext uri="{FF2B5EF4-FFF2-40B4-BE49-F238E27FC236}">
                <a16:creationId xmlns:a16="http://schemas.microsoft.com/office/drawing/2014/main" id="{AD53102A-72FB-4F60-B67F-5C7AB39C427C}"/>
              </a:ext>
              <a:ext uri="{C183D7F6-B498-43B3-948B-1728B52AA6E4}">
                <adec:decorative xmlns:adec="http://schemas.microsoft.com/office/drawing/2017/decorative" val="1"/>
              </a:ext>
            </a:extLst>
          </p:cNvPr>
          <p:cNvGraphicFramePr>
            <a:graphicFrameLocks noGrp="1"/>
          </p:cNvGraphicFramePr>
          <p:nvPr>
            <p:ph idx="1"/>
          </p:nvPr>
        </p:nvGraphicFramePr>
        <p:xfrm>
          <a:off x="609600" y="1262063"/>
          <a:ext cx="10972800" cy="486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7">
            <a:extLst>
              <a:ext uri="{FF2B5EF4-FFF2-40B4-BE49-F238E27FC236}">
                <a16:creationId xmlns:a16="http://schemas.microsoft.com/office/drawing/2014/main" id="{F9E7E25A-6637-4FD8-BF89-43D27B81D3E0}"/>
              </a:ext>
            </a:extLst>
          </p:cNvPr>
          <p:cNvSpPr>
            <a:spLocks noGrp="1"/>
          </p:cNvSpPr>
          <p:nvPr>
            <p:ph type="sldNum" sz="quarter" idx="10"/>
          </p:nvPr>
        </p:nvSpPr>
        <p:spPr>
          <a:xfrm>
            <a:off x="609600" y="6341751"/>
            <a:ext cx="2743200" cy="323803"/>
          </a:xfrm>
        </p:spPr>
        <p:txBody>
          <a:bodyPr/>
          <a:lstStyle/>
          <a:p>
            <a:fld id="{D07D4089-40B5-457D-927F-16367A53BB79}" type="slidenum">
              <a:rPr lang="en-US" smtClean="0"/>
              <a:pPr/>
              <a:t>21</a:t>
            </a:fld>
            <a:endParaRPr lang="en-US" dirty="0"/>
          </a:p>
        </p:txBody>
      </p:sp>
    </p:spTree>
    <p:extLst>
      <p:ext uri="{BB962C8B-B14F-4D97-AF65-F5344CB8AC3E}">
        <p14:creationId xmlns:p14="http://schemas.microsoft.com/office/powerpoint/2010/main" val="2252614825"/>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7A9A55-E271-6446-85FF-34B77E91314C}"/>
              </a:ext>
            </a:extLst>
          </p:cNvPr>
          <p:cNvSpPr>
            <a:spLocks noGrp="1"/>
          </p:cNvSpPr>
          <p:nvPr>
            <p:ph type="title"/>
          </p:nvPr>
        </p:nvSpPr>
        <p:spPr/>
        <p:txBody>
          <a:bodyPr anchor="ctr">
            <a:normAutofit/>
          </a:bodyPr>
          <a:lstStyle/>
          <a:p>
            <a:r>
              <a:rPr lang="en-US" dirty="0"/>
              <a:t>Alcohol and Drug Trends During COVID-19</a:t>
            </a:r>
          </a:p>
        </p:txBody>
      </p:sp>
      <p:sp>
        <p:nvSpPr>
          <p:cNvPr id="2" name="Content Placeholder 1">
            <a:extLst>
              <a:ext uri="{FF2B5EF4-FFF2-40B4-BE49-F238E27FC236}">
                <a16:creationId xmlns:a16="http://schemas.microsoft.com/office/drawing/2014/main" id="{03F99DC3-9FAB-6941-815B-11E5C542EC0B}"/>
              </a:ext>
            </a:extLst>
          </p:cNvPr>
          <p:cNvSpPr>
            <a:spLocks noGrp="1"/>
          </p:cNvSpPr>
          <p:nvPr>
            <p:ph idx="1"/>
          </p:nvPr>
        </p:nvSpPr>
        <p:spPr>
          <a:xfrm>
            <a:off x="609600" y="1262687"/>
            <a:ext cx="7835900" cy="4863479"/>
          </a:xfrm>
        </p:spPr>
        <p:txBody>
          <a:bodyPr>
            <a:noAutofit/>
          </a:bodyPr>
          <a:lstStyle/>
          <a:p>
            <a:pPr marL="457200" indent="-320040">
              <a:spcBef>
                <a:spcPts val="600"/>
              </a:spcBef>
            </a:pPr>
            <a:r>
              <a:rPr lang="en-US" sz="3200" dirty="0">
                <a:latin typeface="Calibri" panose="020F0502020204030204" pitchFamily="34" charset="0"/>
                <a:cs typeface="Calibri" panose="020F0502020204030204" pitchFamily="34" charset="0"/>
              </a:rPr>
              <a:t>Alcohol sales in stores went up 21% during the first 7 weeks of lockdown, while online sales more than doubled.</a:t>
            </a:r>
          </a:p>
          <a:p>
            <a:pPr marL="457200" indent="-320040">
              <a:spcBef>
                <a:spcPts val="600"/>
              </a:spcBef>
            </a:pPr>
            <a:r>
              <a:rPr lang="en-US" sz="3200" dirty="0">
                <a:latin typeface="Calibri" panose="020F0502020204030204" pitchFamily="34" charset="0"/>
                <a:cs typeface="Calibri" panose="020F0502020204030204" pitchFamily="34" charset="0"/>
              </a:rPr>
              <a:t>A California investigation found that delivery services are often delivering alcohol to youth under the age of 21.</a:t>
            </a:r>
          </a:p>
          <a:p>
            <a:pPr marL="457200" indent="-320040">
              <a:spcBef>
                <a:spcPts val="600"/>
              </a:spcBef>
            </a:pPr>
            <a:r>
              <a:rPr lang="en-US" sz="3200" dirty="0">
                <a:latin typeface="Calibri" panose="020F0502020204030204" pitchFamily="34" charset="0"/>
                <a:cs typeface="Calibri" panose="020F0502020204030204" pitchFamily="34" charset="0"/>
              </a:rPr>
              <a:t>U.S. retail marijuana sales rose 46% in 2020 and are expected to reach $37 billion by 2024.</a:t>
            </a:r>
          </a:p>
          <a:p>
            <a:pPr marL="457200" indent="-320040">
              <a:spcBef>
                <a:spcPts val="600"/>
              </a:spcBef>
            </a:pPr>
            <a:endParaRPr lang="en-US" sz="3200" dirty="0">
              <a:latin typeface="Calibri" panose="020F0502020204030204" pitchFamily="34" charset="0"/>
              <a:cs typeface="Calibri" panose="020F0502020204030204" pitchFamily="34" charset="0"/>
            </a:endParaRPr>
          </a:p>
        </p:txBody>
      </p:sp>
      <p:pic>
        <p:nvPicPr>
          <p:cNvPr id="11" name="Content Placeholder 10">
            <a:extLst>
              <a:ext uri="{FF2B5EF4-FFF2-40B4-BE49-F238E27FC236}">
                <a16:creationId xmlns:a16="http://schemas.microsoft.com/office/drawing/2014/main" id="{B8BD2BAB-CA89-E34E-BE6F-69B03B148719}"/>
              </a:ext>
              <a:ext uri="{C183D7F6-B498-43B3-948B-1728B52AA6E4}">
                <adec:decorative xmlns:adec="http://schemas.microsoft.com/office/drawing/2017/decorative" val="1"/>
              </a:ext>
            </a:extLst>
          </p:cNvPr>
          <p:cNvPicPr>
            <a:picLocks noGrp="1" noChangeAspect="1"/>
          </p:cNvPicPr>
          <p:nvPr>
            <p:ph sz="half" idx="4294967295"/>
          </p:nvPr>
        </p:nvPicPr>
        <p:blipFill>
          <a:blip r:embed="rId3">
            <a:extLst>
              <a:ext uri="{837473B0-CC2E-450A-ABE3-18F120FF3D39}">
                <a1611:picAttrSrcUrl xmlns:a1611="http://schemas.microsoft.com/office/drawing/2016/11/main" r:id="rId4"/>
              </a:ext>
            </a:extLst>
          </a:blip>
          <a:stretch>
            <a:fillRect/>
          </a:stretch>
        </p:blipFill>
        <p:spPr>
          <a:xfrm>
            <a:off x="8607425" y="1660525"/>
            <a:ext cx="3584575" cy="3584575"/>
          </a:xfrm>
          <a:noFill/>
        </p:spPr>
      </p:pic>
      <p:sp>
        <p:nvSpPr>
          <p:cNvPr id="5" name="Slide Number Placeholder 7">
            <a:extLst>
              <a:ext uri="{FF2B5EF4-FFF2-40B4-BE49-F238E27FC236}">
                <a16:creationId xmlns:a16="http://schemas.microsoft.com/office/drawing/2014/main" id="{55246FBE-16C1-497C-9387-E339C7CBD24E}"/>
              </a:ext>
            </a:extLst>
          </p:cNvPr>
          <p:cNvSpPr>
            <a:spLocks noGrp="1"/>
          </p:cNvSpPr>
          <p:nvPr>
            <p:ph type="sldNum" sz="quarter" idx="10"/>
          </p:nvPr>
        </p:nvSpPr>
        <p:spPr>
          <a:xfrm>
            <a:off x="609600" y="6341751"/>
            <a:ext cx="2743200" cy="323803"/>
          </a:xfrm>
        </p:spPr>
        <p:txBody>
          <a:bodyPr/>
          <a:lstStyle/>
          <a:p>
            <a:fld id="{D07D4089-40B5-457D-927F-16367A53BB79}" type="slidenum">
              <a:rPr lang="en-US" smtClean="0"/>
              <a:pPr/>
              <a:t>22</a:t>
            </a:fld>
            <a:endParaRPr lang="en-US" dirty="0"/>
          </a:p>
        </p:txBody>
      </p:sp>
    </p:spTree>
    <p:extLst>
      <p:ext uri="{BB962C8B-B14F-4D97-AF65-F5344CB8AC3E}">
        <p14:creationId xmlns:p14="http://schemas.microsoft.com/office/powerpoint/2010/main" val="4025947095"/>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472F180F-8930-410D-B0F1-3941EB8F6490}"/>
              </a:ext>
            </a:extLst>
          </p:cNvPr>
          <p:cNvSpPr>
            <a:spLocks noGrp="1"/>
          </p:cNvSpPr>
          <p:nvPr>
            <p:ph type="title"/>
          </p:nvPr>
        </p:nvSpPr>
        <p:spPr/>
        <p:txBody>
          <a:bodyPr>
            <a:noAutofit/>
          </a:bodyPr>
          <a:lstStyle/>
          <a:p>
            <a:r>
              <a:rPr lang="en-US" sz="3800" dirty="0"/>
              <a:t>Why Your Child May Start Drinking or Using Drugs</a:t>
            </a:r>
          </a:p>
        </p:txBody>
      </p:sp>
      <p:graphicFrame>
        <p:nvGraphicFramePr>
          <p:cNvPr id="6" name="Content Placeholder 1">
            <a:extLst>
              <a:ext uri="{FF2B5EF4-FFF2-40B4-BE49-F238E27FC236}">
                <a16:creationId xmlns:a16="http://schemas.microsoft.com/office/drawing/2014/main" id="{CB258417-C1E9-4A70-B2CA-87FC767E7EA7}"/>
              </a:ext>
              <a:ext uri="{C183D7F6-B498-43B3-948B-1728B52AA6E4}">
                <adec:decorative xmlns:adec="http://schemas.microsoft.com/office/drawing/2017/decorative" val="1"/>
              </a:ext>
            </a:extLst>
          </p:cNvPr>
          <p:cNvGraphicFramePr>
            <a:graphicFrameLocks noGrp="1"/>
          </p:cNvGraphicFramePr>
          <p:nvPr>
            <p:ph idx="1"/>
          </p:nvPr>
        </p:nvGraphicFramePr>
        <p:xfrm>
          <a:off x="609600" y="1262063"/>
          <a:ext cx="10972800" cy="486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7">
            <a:extLst>
              <a:ext uri="{FF2B5EF4-FFF2-40B4-BE49-F238E27FC236}">
                <a16:creationId xmlns:a16="http://schemas.microsoft.com/office/drawing/2014/main" id="{3A61C8C5-2CD9-4982-B7AD-91E610171165}"/>
              </a:ext>
            </a:extLst>
          </p:cNvPr>
          <p:cNvSpPr>
            <a:spLocks noGrp="1"/>
          </p:cNvSpPr>
          <p:nvPr>
            <p:ph type="sldNum" sz="quarter" idx="10"/>
          </p:nvPr>
        </p:nvSpPr>
        <p:spPr>
          <a:xfrm>
            <a:off x="609600" y="6341751"/>
            <a:ext cx="2743200" cy="323803"/>
          </a:xfrm>
        </p:spPr>
        <p:txBody>
          <a:bodyPr/>
          <a:lstStyle/>
          <a:p>
            <a:fld id="{D07D4089-40B5-457D-927F-16367A53BB79}" type="slidenum">
              <a:rPr lang="en-US" smtClean="0"/>
              <a:pPr/>
              <a:t>23</a:t>
            </a:fld>
            <a:endParaRPr lang="en-US" dirty="0"/>
          </a:p>
        </p:txBody>
      </p:sp>
    </p:spTree>
    <p:extLst>
      <p:ext uri="{BB962C8B-B14F-4D97-AF65-F5344CB8AC3E}">
        <p14:creationId xmlns:p14="http://schemas.microsoft.com/office/powerpoint/2010/main" val="3202184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428FDE-99AE-45A5-9620-75697AEF5F34}"/>
              </a:ext>
            </a:extLst>
          </p:cNvPr>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Bef>
                <a:spcPct val="0"/>
              </a:spcBef>
              <a:buFontTx/>
              <a:buNone/>
            </a:pPr>
            <a:r>
              <a:rPr lang="en-US" altLang="en-US" b="1" dirty="0">
                <a:solidFill>
                  <a:schemeClr val="bg1"/>
                </a:solidFill>
                <a:latin typeface="Arial"/>
                <a:cs typeface="Arial"/>
              </a:rPr>
              <a:t>Alcohol Use Increases with Age</a:t>
            </a:r>
          </a:p>
        </p:txBody>
      </p:sp>
      <p:sp>
        <p:nvSpPr>
          <p:cNvPr id="8" name="Title 3">
            <a:extLst>
              <a:ext uri="{FF2B5EF4-FFF2-40B4-BE49-F238E27FC236}">
                <a16:creationId xmlns:a16="http://schemas.microsoft.com/office/drawing/2014/main" id="{70BDBA69-0490-47A3-9A1C-82BE3ED48B92}"/>
              </a:ext>
            </a:extLst>
          </p:cNvPr>
          <p:cNvSpPr txBox="1">
            <a:spLocks/>
          </p:cNvSpPr>
          <p:nvPr/>
        </p:nvSpPr>
        <p:spPr>
          <a:xfrm>
            <a:off x="1524001" y="766007"/>
            <a:ext cx="9144000" cy="52055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pPr algn="ctr"/>
            <a:r>
              <a:rPr lang="en-US" sz="1900" dirty="0">
                <a:solidFill>
                  <a:schemeClr val="tx1"/>
                </a:solidFill>
                <a:latin typeface="Arial"/>
                <a:cs typeface="Arial"/>
              </a:rPr>
              <a:t>Current, Binge, &amp; Heavy Alcohol Use Among People Ages 12–20 in 2020</a:t>
            </a:r>
          </a:p>
        </p:txBody>
      </p:sp>
      <p:graphicFrame>
        <p:nvGraphicFramePr>
          <p:cNvPr id="6" name="Content Placeholder 5" descr="Bar graph: Current, Binge, and Heavy Alcohol Use Among People Ages 12-20 in 2020. Age 12-13. Alcohol use in past month: 0.9 percent; Binge Alcohol use in the past month: 0.3 percent; Heavy Alcohol use in the past month: 0.1 percent. Age 14-15. Alcohol use in past month: 7.5 percent; Binge Alcohol use in the past month: 3.3 percent; Heavy Alcohol use in the past month: 0.6 percent. Age 16-17. Alcohol use in past month: 17 percent; Binge Alcohol use in the past month: 9.1 percent; Heavy Alcohol use in the past month: 1.1 percent. Age 18-20. Alcohol use in past month: 31.9 percent; Binge Alcohol use in the past month: 19.3 percent; Heavy Alcohol use in the past month: 4.2 percent.">
            <a:extLst>
              <a:ext uri="{FF2B5EF4-FFF2-40B4-BE49-F238E27FC236}">
                <a16:creationId xmlns:a16="http://schemas.microsoft.com/office/drawing/2014/main" id="{6D6370A1-C7AF-4900-B8B7-AAA50E233BEF}"/>
              </a:ext>
            </a:extLst>
          </p:cNvPr>
          <p:cNvGraphicFramePr>
            <a:graphicFrameLocks noGrp="1"/>
          </p:cNvGraphicFramePr>
          <p:nvPr>
            <p:ph idx="1"/>
          </p:nvPr>
        </p:nvGraphicFramePr>
        <p:xfrm>
          <a:off x="609600" y="1262063"/>
          <a:ext cx="10972800" cy="48641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6">
            <a:extLst>
              <a:ext uri="{FF2B5EF4-FFF2-40B4-BE49-F238E27FC236}">
                <a16:creationId xmlns:a16="http://schemas.microsoft.com/office/drawing/2014/main" id="{482AF07F-73BE-48D9-A015-87A8970FEE69}"/>
              </a:ext>
            </a:extLst>
          </p:cNvPr>
          <p:cNvSpPr>
            <a:spLocks noChangeArrowheads="1"/>
          </p:cNvSpPr>
          <p:nvPr/>
        </p:nvSpPr>
        <p:spPr bwMode="auto">
          <a:xfrm>
            <a:off x="2394375" y="6362026"/>
            <a:ext cx="59483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100" i="1" dirty="0">
                <a:latin typeface="Calibri"/>
                <a:cs typeface="Calibri"/>
              </a:rPr>
              <a:t>Center for Behavioral Health Statistics and Quality. (2021).  2020 National Survey on Drug Use and Health: Detailed Tables. Substance Abuse and Mental Health Services Administration, Rockville, MD.</a:t>
            </a:r>
          </a:p>
        </p:txBody>
      </p:sp>
      <p:sp>
        <p:nvSpPr>
          <p:cNvPr id="9" name="Slide Number Placeholder 22">
            <a:extLst>
              <a:ext uri="{FF2B5EF4-FFF2-40B4-BE49-F238E27FC236}">
                <a16:creationId xmlns:a16="http://schemas.microsoft.com/office/drawing/2014/main" id="{8676BB27-17D4-4C37-AF24-64D908DF512C}"/>
              </a:ext>
            </a:extLst>
          </p:cNvPr>
          <p:cNvSpPr>
            <a:spLocks noGrp="1"/>
          </p:cNvSpPr>
          <p:nvPr>
            <p:ph type="sldNum" sz="quarter" idx="10"/>
          </p:nvPr>
        </p:nvSpPr>
        <p:spPr>
          <a:xfrm>
            <a:off x="609600" y="6341751"/>
            <a:ext cx="2743200" cy="323803"/>
          </a:xfrm>
        </p:spPr>
        <p:txBody>
          <a:bodyPr/>
          <a:lstStyle>
            <a:lvl1pPr>
              <a:defRPr>
                <a:solidFill>
                  <a:schemeClr val="tx1"/>
                </a:solidFill>
              </a:defRPr>
            </a:lvl1pPr>
          </a:lstStyle>
          <a:p>
            <a:fld id="{D07D4089-40B5-457D-927F-16367A53BB79}" type="slidenum">
              <a:rPr lang="en-US" smtClean="0"/>
              <a:pPr/>
              <a:t>24</a:t>
            </a:fld>
            <a:endParaRPr lang="en-US" dirty="0"/>
          </a:p>
        </p:txBody>
      </p:sp>
    </p:spTree>
    <p:extLst>
      <p:ext uri="{BB962C8B-B14F-4D97-AF65-F5344CB8AC3E}">
        <p14:creationId xmlns:p14="http://schemas.microsoft.com/office/powerpoint/2010/main" val="3508959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F632-C9B9-4EAD-B1BC-E998BC2AA962}"/>
              </a:ext>
            </a:extLst>
          </p:cNvPr>
          <p:cNvSpPr>
            <a:spLocks noGrp="1"/>
          </p:cNvSpPr>
          <p:nvPr>
            <p:ph type="title"/>
          </p:nvPr>
        </p:nvSpPr>
        <p:spPr/>
        <p:txBody>
          <a:bodyPr>
            <a:normAutofit/>
          </a:bodyPr>
          <a:lstStyle/>
          <a:p>
            <a:r>
              <a:rPr lang="en-US" dirty="0"/>
              <a:t>New Alcohol and Drug Users in One Year</a:t>
            </a:r>
          </a:p>
        </p:txBody>
      </p:sp>
      <p:sp>
        <p:nvSpPr>
          <p:cNvPr id="4" name="TextBox 3">
            <a:extLst>
              <a:ext uri="{FF2B5EF4-FFF2-40B4-BE49-F238E27FC236}">
                <a16:creationId xmlns:a16="http://schemas.microsoft.com/office/drawing/2014/main" id="{923FD5A2-C090-41D0-BEE0-E069DC81C282}"/>
              </a:ext>
            </a:extLst>
          </p:cNvPr>
          <p:cNvSpPr txBox="1"/>
          <p:nvPr/>
        </p:nvSpPr>
        <p:spPr>
          <a:xfrm>
            <a:off x="1524000" y="940819"/>
            <a:ext cx="9144000" cy="677108"/>
          </a:xfrm>
          <a:prstGeom prst="rect">
            <a:avLst/>
          </a:prstGeom>
          <a:noFill/>
        </p:spPr>
        <p:txBody>
          <a:bodyPr wrap="square" lIns="91440" tIns="45720" rIns="91440" bIns="45720" rtlCol="0" anchor="t">
            <a:spAutoFit/>
          </a:bodyPr>
          <a:lstStyle/>
          <a:p>
            <a:pPr algn="ctr"/>
            <a:r>
              <a:rPr lang="en-US" sz="1900" b="1" dirty="0">
                <a:latin typeface="Arial"/>
                <a:cs typeface="Arial"/>
              </a:rPr>
              <a:t>Past Year Initiates of Substances: Among People Aged 12 or Older; 2020</a:t>
            </a:r>
            <a:endParaRPr lang="en-US" sz="1900" b="1" dirty="0">
              <a:latin typeface="Arial" panose="020B0604020202020204" pitchFamily="34" charset="0"/>
              <a:cs typeface="Arial" panose="020B0604020202020204" pitchFamily="34" charset="0"/>
            </a:endParaRPr>
          </a:p>
          <a:p>
            <a:pPr algn="ctr"/>
            <a:endParaRPr lang="en-US" sz="1900" dirty="0"/>
          </a:p>
        </p:txBody>
      </p:sp>
      <p:pic>
        <p:nvPicPr>
          <p:cNvPr id="3" name="Picture 5" descr="Bar graph: Past Year of Initiates: Alcohol: 4.1 million; Cigarettes: 1.3 million; Marijuana: 2.8 million; Hallucinogens: 1.4 million; Prescription Pain Reliever Misuse: 1.2 million; Prescription Tranquilizer Misuse: 950,000; Prescription Stimulant Misuse: 734,000; Inhalants: 678,000; Cocaine: 489,000; Prescription Sedative Misuse: 343,000; Methamphetamine: 153,000; Heroin: 103,000. Note: Estimates for prescription pain relievers, prescription tranquilizers, prescription stimulants, and prescription sedatives are for the initiation of misuse. ">
            <a:extLst>
              <a:ext uri="{FF2B5EF4-FFF2-40B4-BE49-F238E27FC236}">
                <a16:creationId xmlns:a16="http://schemas.microsoft.com/office/drawing/2014/main" id="{D6F238A2-13AF-47EA-8DD2-9AF48E5C221C}"/>
              </a:ext>
            </a:extLst>
          </p:cNvPr>
          <p:cNvPicPr>
            <a:picLocks noChangeAspect="1"/>
          </p:cNvPicPr>
          <p:nvPr/>
        </p:nvPicPr>
        <p:blipFill rotWithShape="1">
          <a:blip r:embed="rId3"/>
          <a:srcRect l="-2814" t="13299" r="225" b="3734"/>
          <a:stretch/>
        </p:blipFill>
        <p:spPr>
          <a:xfrm>
            <a:off x="2787067" y="1459391"/>
            <a:ext cx="6567574" cy="4688491"/>
          </a:xfrm>
          <a:prstGeom prst="rect">
            <a:avLst/>
          </a:prstGeom>
        </p:spPr>
      </p:pic>
      <p:sp>
        <p:nvSpPr>
          <p:cNvPr id="5" name="Rectangle 6">
            <a:extLst>
              <a:ext uri="{FF2B5EF4-FFF2-40B4-BE49-F238E27FC236}">
                <a16:creationId xmlns:a16="http://schemas.microsoft.com/office/drawing/2014/main" id="{9D41672A-BCA4-9C48-AF2D-E467DA8D51E8}"/>
              </a:ext>
            </a:extLst>
          </p:cNvPr>
          <p:cNvSpPr>
            <a:spLocks noChangeArrowheads="1"/>
          </p:cNvSpPr>
          <p:nvPr/>
        </p:nvSpPr>
        <p:spPr bwMode="auto">
          <a:xfrm>
            <a:off x="2598237" y="6276389"/>
            <a:ext cx="59483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1100" i="1" dirty="0">
                <a:latin typeface="Calibri"/>
                <a:cs typeface="Calibri"/>
              </a:rPr>
              <a:t>Center for Behavioral Health Statistics and Quality. (2021).  2020 National Survey on Drug Use and Health: Detailed Tables. Substance Abuse and Mental Health Services Administration, Rockville, MD.</a:t>
            </a:r>
          </a:p>
        </p:txBody>
      </p:sp>
      <p:sp>
        <p:nvSpPr>
          <p:cNvPr id="7" name="Slide Number Placeholder 22">
            <a:extLst>
              <a:ext uri="{FF2B5EF4-FFF2-40B4-BE49-F238E27FC236}">
                <a16:creationId xmlns:a16="http://schemas.microsoft.com/office/drawing/2014/main" id="{2DF26FD1-90AC-440C-9066-04CE55C720E7}"/>
              </a:ext>
            </a:extLst>
          </p:cNvPr>
          <p:cNvSpPr>
            <a:spLocks noGrp="1"/>
          </p:cNvSpPr>
          <p:nvPr>
            <p:ph type="sldNum" sz="quarter" idx="10"/>
          </p:nvPr>
        </p:nvSpPr>
        <p:spPr/>
        <p:txBody>
          <a:bodyPr/>
          <a:lstStyle>
            <a:lvl1pPr>
              <a:defRPr>
                <a:solidFill>
                  <a:schemeClr val="tx1"/>
                </a:solidFill>
              </a:defRPr>
            </a:lvl1pPr>
          </a:lstStyle>
          <a:p>
            <a:fld id="{D07D4089-40B5-457D-927F-16367A53BB79}" type="slidenum">
              <a:rPr lang="en-US" smtClean="0"/>
              <a:pPr/>
              <a:t>25</a:t>
            </a:fld>
            <a:endParaRPr lang="en-US" dirty="0"/>
          </a:p>
        </p:txBody>
      </p:sp>
    </p:spTree>
    <p:extLst>
      <p:ext uri="{BB962C8B-B14F-4D97-AF65-F5344CB8AC3E}">
        <p14:creationId xmlns:p14="http://schemas.microsoft.com/office/powerpoint/2010/main" val="76086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C6987"/>
        </a:solidFill>
        <a:effectLst/>
      </p:bgPr>
    </p:bg>
    <p:spTree>
      <p:nvGrpSpPr>
        <p:cNvPr id="1" name=""/>
        <p:cNvGrpSpPr/>
        <p:nvPr/>
      </p:nvGrpSpPr>
      <p:grpSpPr>
        <a:xfrm>
          <a:off x="0" y="0"/>
          <a:ext cx="0" cy="0"/>
          <a:chOff x="0" y="0"/>
          <a:chExt cx="0" cy="0"/>
        </a:xfrm>
      </p:grpSpPr>
      <p:pic>
        <p:nvPicPr>
          <p:cNvPr id="9" name="Picture 8" descr="A father talking to his daughter at night before she goes to sleep. ">
            <a:extLst>
              <a:ext uri="{FF2B5EF4-FFF2-40B4-BE49-F238E27FC236}">
                <a16:creationId xmlns:a16="http://schemas.microsoft.com/office/drawing/2014/main" id="{665CECAD-0357-4036-8E65-A2A2643B54AA}"/>
              </a:ext>
            </a:extLst>
          </p:cNvPr>
          <p:cNvPicPr>
            <a:picLocks noChangeAspect="1"/>
          </p:cNvPicPr>
          <p:nvPr/>
        </p:nvPicPr>
        <p:blipFill rotWithShape="1">
          <a:blip r:embed="rId3">
            <a:extLst>
              <a:ext uri="{28A0092B-C50C-407E-A947-70E740481C1C}">
                <a14:useLocalDpi xmlns:a14="http://schemas.microsoft.com/office/drawing/2010/main" val="0"/>
              </a:ext>
            </a:extLst>
          </a:blip>
          <a:srcRect l="33703" t="-64" r="5439" b="-2302"/>
          <a:stretch/>
        </p:blipFill>
        <p:spPr>
          <a:xfrm>
            <a:off x="1524000" y="603245"/>
            <a:ext cx="6789051" cy="6259138"/>
          </a:xfrm>
          <a:prstGeom prst="rect">
            <a:avLst/>
          </a:prstGeom>
        </p:spPr>
      </p:pic>
      <p:sp>
        <p:nvSpPr>
          <p:cNvPr id="5" name="Rounded Rectangle 4">
            <a:extLst>
              <a:ext uri="{FF2B5EF4-FFF2-40B4-BE49-F238E27FC236}">
                <a16:creationId xmlns:a16="http://schemas.microsoft.com/office/drawing/2014/main" id="{7EE2AAC8-056E-DB40-A0AF-3A4B7C000651}"/>
              </a:ext>
            </a:extLst>
          </p:cNvPr>
          <p:cNvSpPr>
            <a:spLocks noGrp="1"/>
          </p:cNvSpPr>
          <p:nvPr>
            <p:ph type="title" idx="4294967295"/>
          </p:nvPr>
        </p:nvSpPr>
        <p:spPr>
          <a:xfrm>
            <a:off x="5171644" y="366891"/>
            <a:ext cx="6282814" cy="1842091"/>
          </a:xfrm>
          <a:prstGeom prst="roundRect">
            <a:avLst/>
          </a:prstGeom>
          <a:solidFill>
            <a:srgbClr val="83171B"/>
          </a:solidFill>
          <a:ln w="6350" cap="flat" cmpd="sng" algn="ctr">
            <a:noFill/>
            <a:prstDash val="solid"/>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“Talk.  They Hear You.”</a:t>
            </a:r>
            <a:r>
              <a:rPr kumimoji="0" lang="en-US" sz="3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A Parent-Focused National Media Campaign That Provides Tools &amp; Resources to Help You.</a:t>
            </a:r>
            <a:endPar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descr="Substance Abuse and Mental Health Services Administration (SAMHSA) logo. ">
            <a:extLst>
              <a:ext uri="{FF2B5EF4-FFF2-40B4-BE49-F238E27FC236}">
                <a16:creationId xmlns:a16="http://schemas.microsoft.com/office/drawing/2014/main" id="{9ACDBDFE-E696-471E-8AA7-2D34C17E3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1851" y="6159915"/>
            <a:ext cx="1440549" cy="505639"/>
          </a:xfrm>
          <a:prstGeom prst="rect">
            <a:avLst/>
          </a:prstGeom>
        </p:spPr>
      </p:pic>
      <p:sp>
        <p:nvSpPr>
          <p:cNvPr id="7" name="Slide Number Placeholder 7">
            <a:extLst>
              <a:ext uri="{FF2B5EF4-FFF2-40B4-BE49-F238E27FC236}">
                <a16:creationId xmlns:a16="http://schemas.microsoft.com/office/drawing/2014/main" id="{22BBBC79-9B47-42FF-B9D5-6DA4EB2A8C4D}"/>
              </a:ext>
            </a:extLst>
          </p:cNvPr>
          <p:cNvSpPr txBox="1">
            <a:spLocks/>
          </p:cNvSpPr>
          <p:nvPr/>
        </p:nvSpPr>
        <p:spPr>
          <a:xfrm>
            <a:off x="609600" y="6341751"/>
            <a:ext cx="2743200" cy="323803"/>
          </a:xfrm>
          <a:prstGeom prst="rect">
            <a:avLst/>
          </a:prstGeom>
        </p:spPr>
        <p:txBody>
          <a:bodyPr vert="horz" lIns="91440" tIns="45720" rIns="91440" bIns="45720" rtlCol="0" anchor="ctr"/>
          <a:lstStyle>
            <a:defPPr>
              <a:defRPr lang="en-US"/>
            </a:defPPr>
            <a:lvl1pPr marL="0" algn="l" defTabSz="457200" rtl="0" eaLnBrk="1" latinLnBrk="0" hangingPunct="1">
              <a:defRPr sz="1867"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D07D4089-40B5-457D-927F-16367A53BB79}" type="slidenum">
              <a:rPr kumimoji="0" lang="en-US" sz="1867" b="1" i="0" u="none" strike="noStrike" kern="1200" cap="none" spc="0" normalizeH="0" baseline="0" noProof="0" smtClean="0">
                <a:ln>
                  <a:noFill/>
                </a:ln>
                <a:solidFill>
                  <a:prstClr val="white"/>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1867"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01156627"/>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prstTxWarp prst="textNoShape">
              <a:avLst/>
            </a:prstTxWarp>
            <a:noAutofit/>
          </a:bodyPr>
          <a:lstStyle/>
          <a:p>
            <a:r>
              <a:rPr lang="en-US" altLang="en-US" dirty="0"/>
              <a:t> “Talk.  They Hear You.”</a:t>
            </a:r>
            <a:r>
              <a:rPr lang="en-US" baseline="30000" dirty="0">
                <a:solidFill>
                  <a:prstClr val="white"/>
                </a:solidFill>
              </a:rPr>
              <a:t> ®</a:t>
            </a:r>
            <a:r>
              <a:rPr lang="en-US" altLang="en-US" dirty="0"/>
              <a:t> Goals</a:t>
            </a:r>
          </a:p>
        </p:txBody>
      </p:sp>
      <p:grpSp>
        <p:nvGrpSpPr>
          <p:cNvPr id="2" name="Group 1">
            <a:extLst>
              <a:ext uri="{FF2B5EF4-FFF2-40B4-BE49-F238E27FC236}">
                <a16:creationId xmlns:a16="http://schemas.microsoft.com/office/drawing/2014/main" id="{193E5D71-2B01-4B3E-BFE0-02695E3121F5}"/>
              </a:ext>
            </a:extLst>
          </p:cNvPr>
          <p:cNvGrpSpPr/>
          <p:nvPr/>
        </p:nvGrpSpPr>
        <p:grpSpPr>
          <a:xfrm>
            <a:off x="510253" y="472174"/>
            <a:ext cx="2770377" cy="6096218"/>
            <a:chOff x="1749773" y="492780"/>
            <a:chExt cx="2770377" cy="6096218"/>
          </a:xfrm>
        </p:grpSpPr>
        <p:pic>
          <p:nvPicPr>
            <p:cNvPr id="6" name="Graphic 5" descr="Chat">
              <a:extLst>
                <a:ext uri="{FF2B5EF4-FFF2-40B4-BE49-F238E27FC236}">
                  <a16:creationId xmlns:a16="http://schemas.microsoft.com/office/drawing/2014/main" id="{75E8669C-BA97-F647-B9B7-761EEC37A4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8595" y="492780"/>
              <a:ext cx="2751555" cy="2751555"/>
            </a:xfrm>
            <a:prstGeom prst="rect">
              <a:avLst/>
            </a:prstGeom>
          </p:spPr>
        </p:pic>
        <p:sp>
          <p:nvSpPr>
            <p:cNvPr id="7" name="TextBox 6">
              <a:extLst>
                <a:ext uri="{FF2B5EF4-FFF2-40B4-BE49-F238E27FC236}">
                  <a16:creationId xmlns:a16="http://schemas.microsoft.com/office/drawing/2014/main" id="{99A8F502-90BD-7644-AD4C-AF49C21C2FEE}"/>
                </a:ext>
              </a:extLst>
            </p:cNvPr>
            <p:cNvSpPr txBox="1"/>
            <p:nvPr/>
          </p:nvSpPr>
          <p:spPr>
            <a:xfrm>
              <a:off x="1981201" y="1085888"/>
              <a:ext cx="93165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8" name="Rectangle 7">
              <a:extLst>
                <a:ext uri="{FF2B5EF4-FFF2-40B4-BE49-F238E27FC236}">
                  <a16:creationId xmlns:a16="http://schemas.microsoft.com/office/drawing/2014/main" id="{16AB8C93-CDF8-DD40-B640-415CDC235317}"/>
                </a:ext>
              </a:extLst>
            </p:cNvPr>
            <p:cNvSpPr/>
            <p:nvPr/>
          </p:nvSpPr>
          <p:spPr>
            <a:xfrm>
              <a:off x="2931676" y="1547553"/>
              <a:ext cx="1310125"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Get Informed</a:t>
              </a:r>
            </a:p>
          </p:txBody>
        </p:sp>
        <p:pic>
          <p:nvPicPr>
            <p:cNvPr id="9" name="Graphic 8" descr="Chat">
              <a:extLst>
                <a:ext uri="{FF2B5EF4-FFF2-40B4-BE49-F238E27FC236}">
                  <a16:creationId xmlns:a16="http://schemas.microsoft.com/office/drawing/2014/main" id="{D3F8ECBE-5684-2D4D-B8A8-76C5061820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9773" y="2192851"/>
              <a:ext cx="2751555" cy="2751555"/>
            </a:xfrm>
            <a:prstGeom prst="rect">
              <a:avLst/>
            </a:prstGeom>
          </p:spPr>
        </p:pic>
        <p:sp>
          <p:nvSpPr>
            <p:cNvPr id="10" name="TextBox 9">
              <a:extLst>
                <a:ext uri="{FF2B5EF4-FFF2-40B4-BE49-F238E27FC236}">
                  <a16:creationId xmlns:a16="http://schemas.microsoft.com/office/drawing/2014/main" id="{58A91DF2-A3F6-B547-985A-9E9A08EFC3A0}"/>
                </a:ext>
              </a:extLst>
            </p:cNvPr>
            <p:cNvSpPr txBox="1"/>
            <p:nvPr/>
          </p:nvSpPr>
          <p:spPr>
            <a:xfrm>
              <a:off x="1962379" y="2785959"/>
              <a:ext cx="93165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1" name="Rectangle 10">
              <a:extLst>
                <a:ext uri="{FF2B5EF4-FFF2-40B4-BE49-F238E27FC236}">
                  <a16:creationId xmlns:a16="http://schemas.microsoft.com/office/drawing/2014/main" id="{8100B8C8-362D-BB43-967F-118A7555F207}"/>
                </a:ext>
              </a:extLst>
            </p:cNvPr>
            <p:cNvSpPr/>
            <p:nvPr/>
          </p:nvSpPr>
          <p:spPr>
            <a:xfrm>
              <a:off x="2912854" y="3247624"/>
              <a:ext cx="1310125"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 Prepared</a:t>
              </a:r>
            </a:p>
          </p:txBody>
        </p:sp>
        <p:pic>
          <p:nvPicPr>
            <p:cNvPr id="15" name="Graphic 14" descr="Chat">
              <a:extLst>
                <a:ext uri="{FF2B5EF4-FFF2-40B4-BE49-F238E27FC236}">
                  <a16:creationId xmlns:a16="http://schemas.microsoft.com/office/drawing/2014/main" id="{EFE6EF35-E671-134E-82F7-71C49D8E45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8595" y="3837443"/>
              <a:ext cx="2751555" cy="2751555"/>
            </a:xfrm>
            <a:prstGeom prst="rect">
              <a:avLst/>
            </a:prstGeom>
          </p:spPr>
        </p:pic>
        <p:sp>
          <p:nvSpPr>
            <p:cNvPr id="16" name="TextBox 15">
              <a:extLst>
                <a:ext uri="{FF2B5EF4-FFF2-40B4-BE49-F238E27FC236}">
                  <a16:creationId xmlns:a16="http://schemas.microsoft.com/office/drawing/2014/main" id="{BB04C53E-743D-A640-A066-7F2046F78EB1}"/>
                </a:ext>
              </a:extLst>
            </p:cNvPr>
            <p:cNvSpPr txBox="1"/>
            <p:nvPr/>
          </p:nvSpPr>
          <p:spPr>
            <a:xfrm>
              <a:off x="1981201" y="4490352"/>
              <a:ext cx="93165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17" name="Rectangle 16">
              <a:extLst>
                <a:ext uri="{FF2B5EF4-FFF2-40B4-BE49-F238E27FC236}">
                  <a16:creationId xmlns:a16="http://schemas.microsoft.com/office/drawing/2014/main" id="{C56E349C-C5FE-7242-89AF-0B9B6D153B6D}"/>
                </a:ext>
              </a:extLst>
            </p:cNvPr>
            <p:cNvSpPr/>
            <p:nvPr/>
          </p:nvSpPr>
          <p:spPr>
            <a:xfrm>
              <a:off x="2931676" y="4952017"/>
              <a:ext cx="1310125"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Take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Action</a:t>
              </a:r>
            </a:p>
          </p:txBody>
        </p:sp>
      </p:grpSp>
      <p:sp>
        <p:nvSpPr>
          <p:cNvPr id="5" name="Content Placeholder 4"/>
          <p:cNvSpPr>
            <a:spLocks noGrp="1"/>
          </p:cNvSpPr>
          <p:nvPr>
            <p:ph idx="1"/>
          </p:nvPr>
        </p:nvSpPr>
        <p:spPr>
          <a:xfrm>
            <a:off x="3678282" y="997260"/>
            <a:ext cx="7506465" cy="4863479"/>
          </a:xfrm>
        </p:spPr>
        <p:txBody>
          <a:bodyPr>
            <a:normAutofit/>
          </a:bodyPr>
          <a:lstStyle/>
          <a:p>
            <a:pPr marL="914400" lvl="1" indent="-457200">
              <a:spcBef>
                <a:spcPts val="0"/>
              </a:spcBef>
              <a:spcAft>
                <a:spcPts val="4800"/>
              </a:spcAft>
              <a:buFont typeface="+mj-lt"/>
              <a:buAutoNum type="arabicPeriod"/>
            </a:pPr>
            <a:r>
              <a:rPr lang="en-US" sz="2800" dirty="0">
                <a:solidFill>
                  <a:srgbClr val="000000"/>
                </a:solidFill>
              </a:rPr>
              <a:t>I</a:t>
            </a:r>
            <a:r>
              <a:rPr lang="en-US" sz="2800" dirty="0"/>
              <a:t>ncrease parents’ </a:t>
            </a:r>
            <a:r>
              <a:rPr lang="en-US" sz="2800" b="1" dirty="0"/>
              <a:t>awareness of the prevalence and risk</a:t>
            </a:r>
            <a:r>
              <a:rPr lang="en-US" sz="2800" dirty="0"/>
              <a:t> of underage drinking and other drug use.</a:t>
            </a:r>
            <a:endParaRPr lang="en-US" sz="2800" dirty="0">
              <a:solidFill>
                <a:srgbClr val="000000"/>
              </a:solidFill>
            </a:endParaRPr>
          </a:p>
          <a:p>
            <a:pPr marL="914400" lvl="1" indent="-457200">
              <a:spcBef>
                <a:spcPts val="0"/>
              </a:spcBef>
              <a:spcAft>
                <a:spcPts val="4800"/>
              </a:spcAft>
              <a:buFont typeface="+mj-lt"/>
              <a:buAutoNum type="arabicPeriod"/>
            </a:pPr>
            <a:r>
              <a:rPr lang="en-US" sz="2800" dirty="0"/>
              <a:t>Equip parents with the </a:t>
            </a:r>
            <a:r>
              <a:rPr lang="en-US" sz="2800" b="1" dirty="0"/>
              <a:t>knowledge, skills, and confidence</a:t>
            </a:r>
            <a:r>
              <a:rPr lang="en-US" sz="2800" dirty="0"/>
              <a:t> to prevent underage drinking and other drug use.</a:t>
            </a:r>
          </a:p>
          <a:p>
            <a:pPr marL="914400" lvl="1" indent="-457200">
              <a:spcBef>
                <a:spcPts val="0"/>
              </a:spcBef>
              <a:spcAft>
                <a:spcPts val="4800"/>
              </a:spcAft>
              <a:buFont typeface="+mj-lt"/>
              <a:buAutoNum type="arabicPeriod"/>
            </a:pPr>
            <a:r>
              <a:rPr lang="en-US" sz="2800" dirty="0"/>
              <a:t>Increase parents’ </a:t>
            </a:r>
            <a:r>
              <a:rPr lang="en-US" sz="2800" b="1" dirty="0"/>
              <a:t>actions to prevent underage drinking and other drug use.</a:t>
            </a:r>
            <a:endParaRPr lang="en-US" sz="2800" dirty="0"/>
          </a:p>
        </p:txBody>
      </p:sp>
      <p:sp>
        <p:nvSpPr>
          <p:cNvPr id="18" name="Slide Number Placeholder 7">
            <a:extLst>
              <a:ext uri="{FF2B5EF4-FFF2-40B4-BE49-F238E27FC236}">
                <a16:creationId xmlns:a16="http://schemas.microsoft.com/office/drawing/2014/main" id="{D5C85198-868E-41DE-8695-4867219D8C17}"/>
              </a:ext>
            </a:extLst>
          </p:cNvPr>
          <p:cNvSpPr>
            <a:spLocks noGrp="1"/>
          </p:cNvSpPr>
          <p:nvPr>
            <p:ph type="sldNum" sz="quarter" idx="10"/>
          </p:nvPr>
        </p:nvSpPr>
        <p:spPr>
          <a:xfrm>
            <a:off x="609600" y="6341751"/>
            <a:ext cx="2743200" cy="32380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07D4089-40B5-457D-927F-16367A53BB79}" type="slidenum">
              <a:rPr kumimoji="0" lang="en-US" sz="1867" b="1" i="0" u="none" strike="noStrike" kern="1200" cap="none" spc="0" normalizeH="0" baseline="0" noProof="0" smtClean="0">
                <a:ln>
                  <a:noFill/>
                </a:ln>
                <a:solidFill>
                  <a:prstClr val="white"/>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1867"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90384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4E0D1C-E18D-4722-B06D-259FEA3D15A0}"/>
              </a:ext>
            </a:extLst>
          </p:cNvPr>
          <p:cNvSpPr>
            <a:spLocks noGrp="1"/>
          </p:cNvSpPr>
          <p:nvPr>
            <p:ph type="title"/>
          </p:nvPr>
        </p:nvSpPr>
        <p:spPr/>
        <p:txBody>
          <a:bodyPr>
            <a:noAutofit/>
          </a:bodyPr>
          <a:lstStyle/>
          <a:p>
            <a:r>
              <a:rPr lang="en-US" sz="3600" dirty="0"/>
              <a:t>Tools to Help You: PSAs, Website, Fact Sheets, and More</a:t>
            </a:r>
          </a:p>
        </p:txBody>
      </p:sp>
      <p:pic>
        <p:nvPicPr>
          <p:cNvPr id="18" name="Picture 17" descr="SAMHSA's Talk. They Hear You. website.">
            <a:extLst>
              <a:ext uri="{FF2B5EF4-FFF2-40B4-BE49-F238E27FC236}">
                <a16:creationId xmlns:a16="http://schemas.microsoft.com/office/drawing/2014/main" id="{A671C90A-F082-CE42-93B0-CE599DBCC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60245"/>
            <a:ext cx="2899464" cy="2860608"/>
          </a:xfrm>
          <a:prstGeom prst="rect">
            <a:avLst/>
          </a:prstGeom>
          <a:ln>
            <a:noFill/>
          </a:ln>
          <a:effectLst>
            <a:outerShdw blurRad="292100" dist="139700" dir="2700000" algn="tl" rotWithShape="0">
              <a:srgbClr val="333333">
                <a:alpha val="65000"/>
              </a:srgbClr>
            </a:outerShdw>
          </a:effectLst>
        </p:spPr>
      </p:pic>
      <p:pic>
        <p:nvPicPr>
          <p:cNvPr id="23" name="Picture 22" descr="Talk. They Hear You. Heading out to hang out with friends PSA poster. ">
            <a:extLst>
              <a:ext uri="{FF2B5EF4-FFF2-40B4-BE49-F238E27FC236}">
                <a16:creationId xmlns:a16="http://schemas.microsoft.com/office/drawing/2014/main" id="{02277E78-BB4F-494F-9846-4E87B8C5715D}"/>
              </a:ext>
            </a:extLst>
          </p:cNvPr>
          <p:cNvPicPr>
            <a:picLocks noChangeAspect="1"/>
          </p:cNvPicPr>
          <p:nvPr/>
        </p:nvPicPr>
        <p:blipFill>
          <a:blip r:embed="rId4"/>
          <a:stretch>
            <a:fillRect/>
          </a:stretch>
        </p:blipFill>
        <p:spPr>
          <a:xfrm>
            <a:off x="4218742" y="960244"/>
            <a:ext cx="1797594" cy="2563234"/>
          </a:xfrm>
          <a:prstGeom prst="rect">
            <a:avLst/>
          </a:prstGeom>
        </p:spPr>
      </p:pic>
      <p:pic>
        <p:nvPicPr>
          <p:cNvPr id="25" name="Picture 24" descr="Talk. They Hear You. Talking with Your Teen About Vaping: Keeping Your Kids Safe brochure.">
            <a:extLst>
              <a:ext uri="{FF2B5EF4-FFF2-40B4-BE49-F238E27FC236}">
                <a16:creationId xmlns:a16="http://schemas.microsoft.com/office/drawing/2014/main" id="{5C3F004E-E519-D24F-BD3A-E6BEA921CA9E}"/>
              </a:ext>
            </a:extLst>
          </p:cNvPr>
          <p:cNvPicPr/>
          <p:nvPr/>
        </p:nvPicPr>
        <p:blipFill>
          <a:blip r:embed="rId5"/>
          <a:stretch>
            <a:fillRect/>
          </a:stretch>
        </p:blipFill>
        <p:spPr>
          <a:xfrm>
            <a:off x="7137334" y="844762"/>
            <a:ext cx="1107530" cy="2584238"/>
          </a:xfrm>
          <a:prstGeom prst="rect">
            <a:avLst/>
          </a:prstGeom>
          <a:effectLst>
            <a:outerShdw blurRad="50800" dist="38100" dir="2700000" algn="tl" rotWithShape="0">
              <a:prstClr val="black">
                <a:alpha val="40000"/>
              </a:prstClr>
            </a:outerShdw>
          </a:effectLst>
        </p:spPr>
      </p:pic>
      <p:pic>
        <p:nvPicPr>
          <p:cNvPr id="24" name="Picture 23" descr="Talk. They Hear You. Set Her Up for Success in and out of the Classroom PSA Poster. ">
            <a:extLst>
              <a:ext uri="{FF2B5EF4-FFF2-40B4-BE49-F238E27FC236}">
                <a16:creationId xmlns:a16="http://schemas.microsoft.com/office/drawing/2014/main" id="{73A42F54-D7E5-7343-BBB4-DEF96E1A77DB}"/>
              </a:ext>
            </a:extLst>
          </p:cNvPr>
          <p:cNvPicPr>
            <a:picLocks noChangeAspect="1"/>
          </p:cNvPicPr>
          <p:nvPr/>
        </p:nvPicPr>
        <p:blipFill>
          <a:blip r:embed="rId6"/>
          <a:stretch>
            <a:fillRect/>
          </a:stretch>
        </p:blipFill>
        <p:spPr>
          <a:xfrm>
            <a:off x="9185564" y="960244"/>
            <a:ext cx="2212743" cy="2212743"/>
          </a:xfrm>
          <a:prstGeom prst="rect">
            <a:avLst/>
          </a:prstGeom>
        </p:spPr>
      </p:pic>
      <p:pic>
        <p:nvPicPr>
          <p:cNvPr id="20" name="Picture 19" descr="A family having dinner at the table. ">
            <a:extLst>
              <a:ext uri="{FF2B5EF4-FFF2-40B4-BE49-F238E27FC236}">
                <a16:creationId xmlns:a16="http://schemas.microsoft.com/office/drawing/2014/main" id="{5EF64D25-89F1-7342-9DEC-6B90D7A4A4D2}"/>
              </a:ext>
            </a:extLst>
          </p:cNvPr>
          <p:cNvPicPr>
            <a:picLocks noChangeAspect="1"/>
          </p:cNvPicPr>
          <p:nvPr/>
        </p:nvPicPr>
        <p:blipFill>
          <a:blip r:embed="rId7"/>
          <a:stretch>
            <a:fillRect/>
          </a:stretch>
        </p:blipFill>
        <p:spPr>
          <a:xfrm>
            <a:off x="299996" y="4162098"/>
            <a:ext cx="2899464" cy="1465840"/>
          </a:xfrm>
          <a:prstGeom prst="rect">
            <a:avLst/>
          </a:prstGeom>
          <a:ln>
            <a:noFill/>
          </a:ln>
          <a:effectLst>
            <a:outerShdw blurRad="190500" algn="tl" rotWithShape="0">
              <a:srgbClr val="000000">
                <a:alpha val="70000"/>
              </a:srgbClr>
            </a:outerShdw>
          </a:effectLst>
        </p:spPr>
      </p:pic>
      <p:pic>
        <p:nvPicPr>
          <p:cNvPr id="22" name="Picture 21" descr="A person watching a video on their tablet. ">
            <a:extLst>
              <a:ext uri="{FF2B5EF4-FFF2-40B4-BE49-F238E27FC236}">
                <a16:creationId xmlns:a16="http://schemas.microsoft.com/office/drawing/2014/main" id="{F77AC7E0-0AF2-8F40-9208-6343BF21CE2D}"/>
              </a:ext>
            </a:extLst>
          </p:cNvPr>
          <p:cNvPicPr>
            <a:picLocks noChangeAspect="1"/>
          </p:cNvPicPr>
          <p:nvPr/>
        </p:nvPicPr>
        <p:blipFill>
          <a:blip r:embed="rId8"/>
          <a:stretch>
            <a:fillRect/>
          </a:stretch>
        </p:blipFill>
        <p:spPr>
          <a:xfrm>
            <a:off x="2889856" y="5504113"/>
            <a:ext cx="2315702" cy="1232897"/>
          </a:xfrm>
          <a:prstGeom prst="rect">
            <a:avLst/>
          </a:prstGeom>
          <a:ln>
            <a:noFill/>
          </a:ln>
          <a:effectLst>
            <a:outerShdw blurRad="190500" algn="tl" rotWithShape="0">
              <a:srgbClr val="000000">
                <a:alpha val="70000"/>
              </a:srgbClr>
            </a:outerShdw>
          </a:effectLst>
        </p:spPr>
      </p:pic>
      <p:pic>
        <p:nvPicPr>
          <p:cNvPr id="15" name="Picture 14" descr="Talk. They Hear You. Talking with Your Teen About Opioids: Keeping Your Kids Safe brochure. ">
            <a:extLst>
              <a:ext uri="{FF2B5EF4-FFF2-40B4-BE49-F238E27FC236}">
                <a16:creationId xmlns:a16="http://schemas.microsoft.com/office/drawing/2014/main" id="{1859CB4A-B12B-4805-BFB0-D3DA3E387630}"/>
              </a:ext>
            </a:extLst>
          </p:cNvPr>
          <p:cNvPicPr/>
          <p:nvPr/>
        </p:nvPicPr>
        <p:blipFill>
          <a:blip r:embed="rId9"/>
          <a:stretch>
            <a:fillRect/>
          </a:stretch>
        </p:blipFill>
        <p:spPr>
          <a:xfrm>
            <a:off x="5401136" y="3796197"/>
            <a:ext cx="1252722" cy="2860607"/>
          </a:xfrm>
          <a:prstGeom prst="rect">
            <a:avLst/>
          </a:prstGeom>
          <a:effectLst>
            <a:outerShdw blurRad="50800" dist="38100" dir="2700000" algn="tl" rotWithShape="0">
              <a:prstClr val="black">
                <a:alpha val="40000"/>
              </a:prstClr>
            </a:outerShdw>
          </a:effectLst>
        </p:spPr>
      </p:pic>
      <p:pic>
        <p:nvPicPr>
          <p:cNvPr id="21" name="Picture 20" descr="Talk. They Hear You. Impaired Driving: Talk With Your Kids Flyer. ">
            <a:extLst>
              <a:ext uri="{FF2B5EF4-FFF2-40B4-BE49-F238E27FC236}">
                <a16:creationId xmlns:a16="http://schemas.microsoft.com/office/drawing/2014/main" id="{0A551CDF-A62F-0D46-8038-C1898A89F18D}"/>
              </a:ext>
            </a:extLst>
          </p:cNvPr>
          <p:cNvPicPr>
            <a:picLocks noChangeAspect="1"/>
          </p:cNvPicPr>
          <p:nvPr/>
        </p:nvPicPr>
        <p:blipFill>
          <a:blip r:embed="rId10"/>
          <a:stretch>
            <a:fillRect/>
          </a:stretch>
        </p:blipFill>
        <p:spPr>
          <a:xfrm>
            <a:off x="6963462" y="3726139"/>
            <a:ext cx="2338682" cy="3020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Talk. They Hear You. Talking With Your Teen About Marijuana: Keeping Your Kids Safe brochure. ">
            <a:extLst>
              <a:ext uri="{FF2B5EF4-FFF2-40B4-BE49-F238E27FC236}">
                <a16:creationId xmlns:a16="http://schemas.microsoft.com/office/drawing/2014/main" id="{3D3DDA17-ABED-469D-9045-BC42DCD5CF44}"/>
              </a:ext>
            </a:extLst>
          </p:cNvPr>
          <p:cNvPicPr/>
          <p:nvPr/>
        </p:nvPicPr>
        <p:blipFill>
          <a:blip r:embed="rId11"/>
          <a:stretch>
            <a:fillRect/>
          </a:stretch>
        </p:blipFill>
        <p:spPr>
          <a:xfrm>
            <a:off x="10037617" y="3298471"/>
            <a:ext cx="1360689" cy="2748231"/>
          </a:xfrm>
          <a:prstGeom prst="rect">
            <a:avLst/>
          </a:prstGeom>
          <a:effectLst>
            <a:outerShdw blurRad="50800" dist="38100" dir="2700000" algn="tl" rotWithShape="0">
              <a:prstClr val="black">
                <a:alpha val="40000"/>
              </a:prstClr>
            </a:outerShdw>
          </a:effectLst>
        </p:spPr>
      </p:pic>
      <p:sp>
        <p:nvSpPr>
          <p:cNvPr id="7" name="Slide Number Placeholder 6">
            <a:extLst>
              <a:ext uri="{FF2B5EF4-FFF2-40B4-BE49-F238E27FC236}">
                <a16:creationId xmlns:a16="http://schemas.microsoft.com/office/drawing/2014/main" id="{CB94A666-C7D2-4D4B-9A1E-283E20045F10}"/>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07D4089-40B5-457D-927F-16367A53BB79}" type="slidenum">
              <a:rPr kumimoji="0" lang="en-US" sz="1867" b="1"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1867"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32690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67BC2-ADAC-4059-9604-B3E86E4458F6}"/>
              </a:ext>
            </a:extLst>
          </p:cNvPr>
          <p:cNvSpPr>
            <a:spLocks noGrp="1"/>
          </p:cNvSpPr>
          <p:nvPr>
            <p:ph type="title"/>
          </p:nvPr>
        </p:nvSpPr>
        <p:spPr/>
        <p:txBody>
          <a:bodyPr anchor="ctr">
            <a:noAutofit/>
          </a:bodyPr>
          <a:lstStyle/>
          <a:p>
            <a:r>
              <a:rPr lang="en-US" sz="3800" dirty="0"/>
              <a:t>What You Say and How You Say It Matters!</a:t>
            </a:r>
          </a:p>
        </p:txBody>
      </p:sp>
      <p:graphicFrame>
        <p:nvGraphicFramePr>
          <p:cNvPr id="6" name="Content Placeholder 1">
            <a:extLst>
              <a:ext uri="{FF2B5EF4-FFF2-40B4-BE49-F238E27FC236}">
                <a16:creationId xmlns:a16="http://schemas.microsoft.com/office/drawing/2014/main" id="{B1F5F2E6-7FFC-4BF0-9C43-E954D17C982E}"/>
              </a:ext>
              <a:ext uri="{C183D7F6-B498-43B3-948B-1728B52AA6E4}">
                <adec:decorative xmlns:adec="http://schemas.microsoft.com/office/drawing/2017/decorative" val="1"/>
              </a:ext>
            </a:extLst>
          </p:cNvPr>
          <p:cNvGraphicFramePr>
            <a:graphicFrameLocks noGrp="1"/>
          </p:cNvGraphicFramePr>
          <p:nvPr>
            <p:ph idx="1"/>
          </p:nvPr>
        </p:nvGraphicFramePr>
        <p:xfrm>
          <a:off x="609600" y="1262063"/>
          <a:ext cx="10972800" cy="486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7">
            <a:extLst>
              <a:ext uri="{FF2B5EF4-FFF2-40B4-BE49-F238E27FC236}">
                <a16:creationId xmlns:a16="http://schemas.microsoft.com/office/drawing/2014/main" id="{4AA28701-F28D-4AB7-BC71-933EE94AD4B1}"/>
              </a:ext>
            </a:extLst>
          </p:cNvPr>
          <p:cNvSpPr>
            <a:spLocks noGrp="1"/>
          </p:cNvSpPr>
          <p:nvPr>
            <p:ph type="sldNum" sz="quarter" idx="10"/>
          </p:nvPr>
        </p:nvSpPr>
        <p:spPr>
          <a:xfrm>
            <a:off x="609600" y="6341751"/>
            <a:ext cx="2743200" cy="32380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07D4089-40B5-457D-927F-16367A53BB79}" type="slidenum">
              <a:rPr kumimoji="0" lang="en-US" sz="1867" b="1" i="0" u="none" strike="noStrike" kern="1200" cap="none" spc="0" normalizeH="0" baseline="0" noProof="0" smtClean="0">
                <a:ln>
                  <a:noFill/>
                </a:ln>
                <a:solidFill>
                  <a:prstClr val="white"/>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1867"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750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CA3165-6621-4429-A523-C667907925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1">
            <a:extLst>
              <a:ext uri="{FF2B5EF4-FFF2-40B4-BE49-F238E27FC236}">
                <a16:creationId xmlns:a16="http://schemas.microsoft.com/office/drawing/2014/main" id="{55A98D93-73B2-4EF3-AA07-35A121170809}"/>
              </a:ext>
            </a:extLst>
          </p:cNvPr>
          <p:cNvSpPr txBox="1">
            <a:spLocks/>
          </p:cNvSpPr>
          <p:nvPr/>
        </p:nvSpPr>
        <p:spPr>
          <a:xfrm>
            <a:off x="259307" y="136525"/>
            <a:ext cx="11550891" cy="70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j-ea"/>
                <a:cs typeface="+mj-cs"/>
              </a:rPr>
              <a:t>National Survey on Drug Use and Health (2020)</a:t>
            </a:r>
          </a:p>
        </p:txBody>
      </p:sp>
      <p:sp>
        <p:nvSpPr>
          <p:cNvPr id="6" name="TextBox 5">
            <a:extLst>
              <a:ext uri="{FF2B5EF4-FFF2-40B4-BE49-F238E27FC236}">
                <a16:creationId xmlns:a16="http://schemas.microsoft.com/office/drawing/2014/main" id="{51AB76AA-9E87-4815-932A-2F588BCF2106}"/>
              </a:ext>
            </a:extLst>
          </p:cNvPr>
          <p:cNvSpPr txBox="1"/>
          <p:nvPr/>
        </p:nvSpPr>
        <p:spPr>
          <a:xfrm>
            <a:off x="266270" y="1060546"/>
            <a:ext cx="11661318" cy="784830"/>
          </a:xfrm>
          <a:prstGeom prst="rect">
            <a:avLst/>
          </a:prstGeom>
          <a:noFill/>
        </p:spPr>
        <p:txBody>
          <a:bodyPr wrap="square">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Major Depressive Episode (MDE) and MDE with Severe Impairment in the Past Year:</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Among Youths Aged 12 to 17; 2004-2020</a:t>
            </a:r>
            <a:endPar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180C4920-D0DB-46F1-A17B-8BBAE7ED3377}"/>
              </a:ext>
            </a:extLst>
          </p:cNvPr>
          <p:cNvPicPr>
            <a:picLocks noChangeAspect="1"/>
          </p:cNvPicPr>
          <p:nvPr/>
        </p:nvPicPr>
        <p:blipFill>
          <a:blip r:embed="rId3"/>
          <a:stretch>
            <a:fillRect/>
          </a:stretch>
        </p:blipFill>
        <p:spPr>
          <a:xfrm>
            <a:off x="2089443" y="2154131"/>
            <a:ext cx="6255038" cy="3785944"/>
          </a:xfrm>
          <a:prstGeom prst="rect">
            <a:avLst/>
          </a:prstGeom>
        </p:spPr>
      </p:pic>
      <p:sp>
        <p:nvSpPr>
          <p:cNvPr id="9" name="TextBox 8">
            <a:extLst>
              <a:ext uri="{FF2B5EF4-FFF2-40B4-BE49-F238E27FC236}">
                <a16:creationId xmlns:a16="http://schemas.microsoft.com/office/drawing/2014/main" id="{EAA30638-E847-4C6E-8F19-92F291EB17B5}"/>
              </a:ext>
            </a:extLst>
          </p:cNvPr>
          <p:cNvSpPr txBox="1"/>
          <p:nvPr/>
        </p:nvSpPr>
        <p:spPr>
          <a:xfrm>
            <a:off x="9302931" y="2196925"/>
            <a:ext cx="262465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17% or 4.1 million youth</a:t>
            </a:r>
          </a:p>
        </p:txBody>
      </p:sp>
      <p:sp>
        <p:nvSpPr>
          <p:cNvPr id="11" name="TextBox 10">
            <a:extLst>
              <a:ext uri="{FF2B5EF4-FFF2-40B4-BE49-F238E27FC236}">
                <a16:creationId xmlns:a16="http://schemas.microsoft.com/office/drawing/2014/main" id="{8FB94938-BE88-4750-B173-056F13A9B0F0}"/>
              </a:ext>
            </a:extLst>
          </p:cNvPr>
          <p:cNvSpPr txBox="1"/>
          <p:nvPr/>
        </p:nvSpPr>
        <p:spPr>
          <a:xfrm>
            <a:off x="9160644" y="3724600"/>
            <a:ext cx="288548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MDE with Severe Impairment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12% or 2.9 million youth</a:t>
            </a:r>
          </a:p>
        </p:txBody>
      </p:sp>
      <p:cxnSp>
        <p:nvCxnSpPr>
          <p:cNvPr id="13" name="Straight Arrow Connector 12">
            <a:extLst>
              <a:ext uri="{FF2B5EF4-FFF2-40B4-BE49-F238E27FC236}">
                <a16:creationId xmlns:a16="http://schemas.microsoft.com/office/drawing/2014/main" id="{06B46678-7591-44A0-8ED7-5BF863CA6BB9}"/>
              </a:ext>
            </a:extLst>
          </p:cNvPr>
          <p:cNvCxnSpPr>
            <a:cxnSpLocks/>
          </p:cNvCxnSpPr>
          <p:nvPr/>
        </p:nvCxnSpPr>
        <p:spPr>
          <a:xfrm flipH="1" flipV="1">
            <a:off x="8227218" y="3471364"/>
            <a:ext cx="933426" cy="6230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20433B-2461-4DB6-A664-16F5136A798D}"/>
              </a:ext>
            </a:extLst>
          </p:cNvPr>
          <p:cNvCxnSpPr>
            <a:cxnSpLocks/>
            <a:stCxn id="9" idx="1"/>
          </p:cNvCxnSpPr>
          <p:nvPr/>
        </p:nvCxnSpPr>
        <p:spPr>
          <a:xfrm flipH="1">
            <a:off x="8227219" y="2612424"/>
            <a:ext cx="1075712" cy="570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45EAF96-54FF-474F-9B7D-BF1963F52E15}"/>
              </a:ext>
            </a:extLst>
          </p:cNvPr>
          <p:cNvSpPr txBox="1"/>
          <p:nvPr/>
        </p:nvSpPr>
        <p:spPr>
          <a:xfrm>
            <a:off x="0" y="6160916"/>
            <a:ext cx="930293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General, U. S. (2021). </a:t>
            </a:r>
            <a:r>
              <a:rPr kumimoji="0" lang="en-US" sz="600" b="0" i="1" u="none" strike="noStrike" kern="1200" cap="none" spc="0" normalizeH="0" baseline="0" noProof="0" dirty="0">
                <a:ln>
                  <a:noFill/>
                </a:ln>
                <a:solidFill>
                  <a:prstClr val="black"/>
                </a:solidFill>
                <a:effectLst/>
                <a:uLnTx/>
                <a:uFillTx/>
                <a:latin typeface="Calibri"/>
                <a:ea typeface="+mn-ea"/>
                <a:cs typeface="+mn-cs"/>
              </a:rPr>
              <a:t>Protecting Youth Mental Health: The U.S. Surgeon General's Advisory. </a:t>
            </a:r>
            <a:r>
              <a:rPr kumimoji="0" lang="en-US" sz="600" b="0" i="0" u="none" strike="noStrike" kern="1200" cap="none" spc="0" normalizeH="0" baseline="0" noProof="0" dirty="0">
                <a:ln>
                  <a:noFill/>
                </a:ln>
                <a:solidFill>
                  <a:prstClr val="black"/>
                </a:solidFill>
                <a:effectLst/>
                <a:uLnTx/>
                <a:uFillTx/>
                <a:latin typeface="Calibri"/>
                <a:ea typeface="+mn-ea"/>
                <a:cs typeface="+mn-cs"/>
              </a:rPr>
              <a:t>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4"/>
              </a:rPr>
              <a:t>https://www.hhs.gov/sites/default/files/surgeon-general-youth-mental-health-advisory.pdf</a:t>
            </a: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Administration, S. A. (2020). </a:t>
            </a:r>
            <a:r>
              <a:rPr kumimoji="0" lang="en-US" sz="600" b="0" i="1" u="none" strike="noStrike" kern="1200" cap="none" spc="0" normalizeH="0" baseline="0" noProof="0" dirty="0">
                <a:ln>
                  <a:noFill/>
                </a:ln>
                <a:solidFill>
                  <a:prstClr val="black"/>
                </a:solidFill>
                <a:effectLst/>
                <a:uLnTx/>
                <a:uFillTx/>
                <a:latin typeface="Calibri"/>
                <a:ea typeface="+mn-ea"/>
                <a:cs typeface="+mn-cs"/>
              </a:rPr>
              <a:t>Key Substance Use and Mental Health Indicators in the United States: Results from the 2020 National Survey on Drug Use and Health. </a:t>
            </a:r>
            <a:r>
              <a:rPr kumimoji="0" lang="en-US" sz="600" b="0" i="0" u="none" strike="noStrike" kern="1200" cap="none" spc="0" normalizeH="0" baseline="0" noProof="0" dirty="0">
                <a:ln>
                  <a:noFill/>
                </a:ln>
                <a:solidFill>
                  <a:prstClr val="black"/>
                </a:solidFill>
                <a:effectLst/>
                <a:uLnTx/>
                <a:uFillTx/>
                <a:latin typeface="Calibri"/>
                <a:ea typeface="+mn-ea"/>
                <a:cs typeface="+mn-cs"/>
              </a:rPr>
              <a:t>Rockville, MD: Center for Behavioral Health Statistics and Quality. 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5"/>
              </a:rPr>
              <a:t>https://www.samhsa.gov/data/sites/default/files/reports/rpt35325/NSDUHFFRPDFWHTMLFiles2020/2020NSDUHFFR1PDFW102121.pdf</a:t>
            </a:r>
            <a:r>
              <a:rPr kumimoji="0" lang="en-US" sz="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CDC (2022). Adolescent Behaviors and Experiences Survey (ABES). </a:t>
            </a:r>
            <a:r>
              <a:rPr kumimoji="0" lang="en-US" sz="600" b="0" i="1" u="none" strike="noStrike" kern="1200" cap="none" spc="0" normalizeH="0" baseline="0" noProof="0" dirty="0">
                <a:ln>
                  <a:noFill/>
                </a:ln>
                <a:solidFill>
                  <a:prstClr val="black"/>
                </a:solidFill>
                <a:effectLst/>
                <a:uLnTx/>
                <a:uFillTx/>
                <a:latin typeface="Calibri"/>
                <a:ea typeface="+mn-ea"/>
                <a:cs typeface="+mn-cs"/>
              </a:rPr>
              <a:t>Center for Disease Control and Prevention. </a:t>
            </a:r>
            <a:r>
              <a:rPr kumimoji="0" lang="en-US" sz="600" b="0" i="0" u="none" strike="noStrike" kern="1200" cap="none" spc="0" normalizeH="0" baseline="0" noProof="0" dirty="0">
                <a:ln>
                  <a:noFill/>
                </a:ln>
                <a:solidFill>
                  <a:prstClr val="black"/>
                </a:solidFill>
                <a:effectLst/>
                <a:uLnTx/>
                <a:uFillTx/>
                <a:latin typeface="Calibri"/>
                <a:ea typeface="+mn-ea"/>
                <a:cs typeface="+mn-cs"/>
              </a:rPr>
              <a:t>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6"/>
              </a:rPr>
              <a:t>https://www.cdc.gov/healthyyouth/data/abes/tables/summary.htm#MH</a:t>
            </a:r>
            <a:r>
              <a:rPr kumimoji="0" lang="en-US" sz="6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17450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F632-C9B9-4EAD-B1BC-E998BC2AA962}"/>
              </a:ext>
            </a:extLst>
          </p:cNvPr>
          <p:cNvSpPr>
            <a:spLocks noGrp="1"/>
          </p:cNvSpPr>
          <p:nvPr>
            <p:ph type="title"/>
          </p:nvPr>
        </p:nvSpPr>
        <p:spPr>
          <a:xfrm>
            <a:off x="423341" y="54231"/>
            <a:ext cx="11159059" cy="633009"/>
          </a:xfrm>
        </p:spPr>
        <p:txBody>
          <a:bodyPr>
            <a:normAutofit fontScale="90000"/>
          </a:bodyPr>
          <a:lstStyle/>
          <a:p>
            <a:r>
              <a:rPr lang="en-US" dirty="0"/>
              <a:t>5 Conversation Goals</a:t>
            </a:r>
          </a:p>
        </p:txBody>
      </p:sp>
      <p:grpSp>
        <p:nvGrpSpPr>
          <p:cNvPr id="7" name="Group 6">
            <a:extLst>
              <a:ext uri="{FF2B5EF4-FFF2-40B4-BE49-F238E27FC236}">
                <a16:creationId xmlns:a16="http://schemas.microsoft.com/office/drawing/2014/main" id="{0C71C72B-7CE5-48DF-94A3-2629A912DD66}"/>
              </a:ext>
            </a:extLst>
          </p:cNvPr>
          <p:cNvGrpSpPr/>
          <p:nvPr/>
        </p:nvGrpSpPr>
        <p:grpSpPr>
          <a:xfrm>
            <a:off x="609600" y="968880"/>
            <a:ext cx="9281838" cy="945970"/>
            <a:chOff x="2300561" y="817821"/>
            <a:chExt cx="9281838" cy="945970"/>
          </a:xfrm>
        </p:grpSpPr>
        <p:pic>
          <p:nvPicPr>
            <p:cNvPr id="5" name="Graphic 4" descr="Chat">
              <a:extLst>
                <a:ext uri="{FF2B5EF4-FFF2-40B4-BE49-F238E27FC236}">
                  <a16:creationId xmlns:a16="http://schemas.microsoft.com/office/drawing/2014/main" id="{995BE114-D2BC-B141-874F-D33DC883A11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337" t="30830" r="6715" b="19112"/>
            <a:stretch/>
          </p:blipFill>
          <p:spPr>
            <a:xfrm>
              <a:off x="2300561" y="884450"/>
              <a:ext cx="982792" cy="879341"/>
            </a:xfrm>
            <a:prstGeom prst="rect">
              <a:avLst/>
            </a:prstGeom>
          </p:spPr>
        </p:pic>
        <p:sp>
          <p:nvSpPr>
            <p:cNvPr id="6" name="TextBox 5">
              <a:extLst>
                <a:ext uri="{FF2B5EF4-FFF2-40B4-BE49-F238E27FC236}">
                  <a16:creationId xmlns:a16="http://schemas.microsoft.com/office/drawing/2014/main" id="{DC433E57-578F-BB49-A27A-815DF5C0C71F}"/>
                </a:ext>
              </a:extLst>
            </p:cNvPr>
            <p:cNvSpPr txBox="1"/>
            <p:nvPr/>
          </p:nvSpPr>
          <p:spPr>
            <a:xfrm>
              <a:off x="2558151" y="817821"/>
              <a:ext cx="678903" cy="830997"/>
            </a:xfrm>
            <a:prstGeom prst="rect">
              <a:avLst/>
            </a:prstGeom>
            <a:noFill/>
          </p:spPr>
          <p:txBody>
            <a:bodyPr wrap="square" rtlCol="0">
              <a:spAutoFit/>
            </a:bodyPr>
            <a:lstStyle/>
            <a:p>
              <a:r>
                <a:rPr lang="en-US" sz="4800" b="1" dirty="0">
                  <a:solidFill>
                    <a:schemeClr val="bg1"/>
                  </a:solidFill>
                </a:rPr>
                <a:t>1</a:t>
              </a:r>
            </a:p>
          </p:txBody>
        </p:sp>
        <p:sp>
          <p:nvSpPr>
            <p:cNvPr id="4" name="Rectangle 3">
              <a:extLst>
                <a:ext uri="{FF2B5EF4-FFF2-40B4-BE49-F238E27FC236}">
                  <a16:creationId xmlns:a16="http://schemas.microsoft.com/office/drawing/2014/main" id="{4843D918-2A92-BB41-A9CD-4DB47EEAB4A1}"/>
                </a:ext>
              </a:extLst>
            </p:cNvPr>
            <p:cNvSpPr/>
            <p:nvPr/>
          </p:nvSpPr>
          <p:spPr>
            <a:xfrm>
              <a:off x="2952026" y="844661"/>
              <a:ext cx="8630373" cy="461665"/>
            </a:xfrm>
            <a:prstGeom prst="rect">
              <a:avLst/>
            </a:prstGeom>
          </p:spPr>
          <p:txBody>
            <a:bodyPr wrap="square">
              <a:spAutoFit/>
            </a:bodyPr>
            <a:lstStyle/>
            <a:p>
              <a:pPr lvl="1">
                <a:spcBef>
                  <a:spcPts val="600"/>
                </a:spcBef>
              </a:pPr>
              <a:r>
                <a:rPr lang="en-US" sz="2400" b="1" dirty="0">
                  <a:ea typeface="+mn-lt"/>
                  <a:cs typeface="+mn-lt"/>
                </a:rPr>
                <a:t>Show you disapprove of underage drinking and other drug use.</a:t>
              </a:r>
            </a:p>
          </p:txBody>
        </p:sp>
      </p:grpSp>
      <p:grpSp>
        <p:nvGrpSpPr>
          <p:cNvPr id="8" name="Group 7">
            <a:extLst>
              <a:ext uri="{FF2B5EF4-FFF2-40B4-BE49-F238E27FC236}">
                <a16:creationId xmlns:a16="http://schemas.microsoft.com/office/drawing/2014/main" id="{733CF8E3-B840-44ED-A8D3-67F938F06084}"/>
              </a:ext>
            </a:extLst>
          </p:cNvPr>
          <p:cNvGrpSpPr/>
          <p:nvPr/>
        </p:nvGrpSpPr>
        <p:grpSpPr>
          <a:xfrm>
            <a:off x="1546093" y="2049414"/>
            <a:ext cx="9764161" cy="945970"/>
            <a:chOff x="3128879" y="1987317"/>
            <a:chExt cx="9764161" cy="945970"/>
          </a:xfrm>
        </p:grpSpPr>
        <p:pic>
          <p:nvPicPr>
            <p:cNvPr id="13" name="Graphic 12" descr="Chat">
              <a:extLst>
                <a:ext uri="{FF2B5EF4-FFF2-40B4-BE49-F238E27FC236}">
                  <a16:creationId xmlns:a16="http://schemas.microsoft.com/office/drawing/2014/main" id="{3AC25B90-818C-674F-A52A-25B7518399D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337" t="30830" r="6715" b="19112"/>
            <a:stretch/>
          </p:blipFill>
          <p:spPr>
            <a:xfrm>
              <a:off x="3128879" y="2053946"/>
              <a:ext cx="982792" cy="879341"/>
            </a:xfrm>
            <a:prstGeom prst="rect">
              <a:avLst/>
            </a:prstGeom>
          </p:spPr>
        </p:pic>
        <p:sp>
          <p:nvSpPr>
            <p:cNvPr id="14" name="TextBox 13">
              <a:extLst>
                <a:ext uri="{FF2B5EF4-FFF2-40B4-BE49-F238E27FC236}">
                  <a16:creationId xmlns:a16="http://schemas.microsoft.com/office/drawing/2014/main" id="{784CE80C-F23E-CB45-8ECC-AE7257559A83}"/>
                </a:ext>
              </a:extLst>
            </p:cNvPr>
            <p:cNvSpPr txBox="1"/>
            <p:nvPr/>
          </p:nvSpPr>
          <p:spPr>
            <a:xfrm>
              <a:off x="3386469" y="1987317"/>
              <a:ext cx="678903" cy="830997"/>
            </a:xfrm>
            <a:prstGeom prst="rect">
              <a:avLst/>
            </a:prstGeom>
            <a:noFill/>
          </p:spPr>
          <p:txBody>
            <a:bodyPr wrap="square" rtlCol="0">
              <a:spAutoFit/>
            </a:bodyPr>
            <a:lstStyle/>
            <a:p>
              <a:r>
                <a:rPr lang="en-US" sz="4800" b="1" dirty="0">
                  <a:solidFill>
                    <a:schemeClr val="bg1"/>
                  </a:solidFill>
                </a:rPr>
                <a:t>2</a:t>
              </a:r>
            </a:p>
          </p:txBody>
        </p:sp>
        <p:sp>
          <p:nvSpPr>
            <p:cNvPr id="9" name="Rectangle 8">
              <a:extLst>
                <a:ext uri="{FF2B5EF4-FFF2-40B4-BE49-F238E27FC236}">
                  <a16:creationId xmlns:a16="http://schemas.microsoft.com/office/drawing/2014/main" id="{8B5441DF-3306-E641-9618-5CC2FBDBDC49}"/>
                </a:ext>
              </a:extLst>
            </p:cNvPr>
            <p:cNvSpPr/>
            <p:nvPr/>
          </p:nvSpPr>
          <p:spPr>
            <a:xfrm>
              <a:off x="3714658" y="1994284"/>
              <a:ext cx="9178382" cy="461665"/>
            </a:xfrm>
            <a:prstGeom prst="rect">
              <a:avLst/>
            </a:prstGeom>
          </p:spPr>
          <p:txBody>
            <a:bodyPr wrap="square">
              <a:spAutoFit/>
            </a:bodyPr>
            <a:lstStyle/>
            <a:p>
              <a:pPr lvl="1">
                <a:spcBef>
                  <a:spcPts val="600"/>
                </a:spcBef>
              </a:pPr>
              <a:r>
                <a:rPr lang="en-US" sz="2400" b="1" dirty="0">
                  <a:ea typeface="+mn-lt"/>
                  <a:cs typeface="+mn-lt"/>
                </a:rPr>
                <a:t>Show you care about your children’s health, wellness, and success.</a:t>
              </a:r>
            </a:p>
          </p:txBody>
        </p:sp>
      </p:grpSp>
      <p:pic>
        <p:nvPicPr>
          <p:cNvPr id="15" name="Graphic 14" descr="Chat">
            <a:extLst>
              <a:ext uri="{FF2B5EF4-FFF2-40B4-BE49-F238E27FC236}">
                <a16:creationId xmlns:a16="http://schemas.microsoft.com/office/drawing/2014/main" id="{FDE327F2-7E2C-6648-B33D-0A302DE695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337" t="30830" r="6715" b="19112"/>
          <a:stretch/>
        </p:blipFill>
        <p:spPr>
          <a:xfrm>
            <a:off x="609600" y="3224259"/>
            <a:ext cx="982792" cy="879341"/>
          </a:xfrm>
          <a:prstGeom prst="rect">
            <a:avLst/>
          </a:prstGeom>
        </p:spPr>
      </p:pic>
      <p:sp>
        <p:nvSpPr>
          <p:cNvPr id="16" name="TextBox 15">
            <a:extLst>
              <a:ext uri="{FF2B5EF4-FFF2-40B4-BE49-F238E27FC236}">
                <a16:creationId xmlns:a16="http://schemas.microsoft.com/office/drawing/2014/main" id="{064708EB-235C-9449-BF7C-0E1FCCB602E4}"/>
              </a:ext>
            </a:extLst>
          </p:cNvPr>
          <p:cNvSpPr txBox="1"/>
          <p:nvPr/>
        </p:nvSpPr>
        <p:spPr>
          <a:xfrm>
            <a:off x="867189" y="3134480"/>
            <a:ext cx="678903" cy="830997"/>
          </a:xfrm>
          <a:prstGeom prst="rect">
            <a:avLst/>
          </a:prstGeom>
          <a:noFill/>
        </p:spPr>
        <p:txBody>
          <a:bodyPr wrap="square" rtlCol="0">
            <a:spAutoFit/>
          </a:bodyPr>
          <a:lstStyle/>
          <a:p>
            <a:r>
              <a:rPr lang="en-US" sz="4800" b="1" dirty="0">
                <a:solidFill>
                  <a:schemeClr val="bg1"/>
                </a:solidFill>
              </a:rPr>
              <a:t>3</a:t>
            </a:r>
          </a:p>
        </p:txBody>
      </p:sp>
      <p:sp>
        <p:nvSpPr>
          <p:cNvPr id="10" name="Rectangle 9">
            <a:extLst>
              <a:ext uri="{FF2B5EF4-FFF2-40B4-BE49-F238E27FC236}">
                <a16:creationId xmlns:a16="http://schemas.microsoft.com/office/drawing/2014/main" id="{CBAE1D2A-E656-5B4D-A1EF-DA273A0DA730}"/>
              </a:ext>
            </a:extLst>
          </p:cNvPr>
          <p:cNvSpPr/>
          <p:nvPr/>
        </p:nvSpPr>
        <p:spPr>
          <a:xfrm>
            <a:off x="1206641" y="3166034"/>
            <a:ext cx="10026833" cy="461665"/>
          </a:xfrm>
          <a:prstGeom prst="rect">
            <a:avLst/>
          </a:prstGeom>
        </p:spPr>
        <p:txBody>
          <a:bodyPr wrap="square">
            <a:spAutoFit/>
          </a:bodyPr>
          <a:lstStyle/>
          <a:p>
            <a:pPr lvl="1">
              <a:spcBef>
                <a:spcPts val="600"/>
              </a:spcBef>
            </a:pPr>
            <a:r>
              <a:rPr lang="en-US" sz="2400" b="1" dirty="0">
                <a:ea typeface="+mn-lt"/>
                <a:cs typeface="+mn-lt"/>
              </a:rPr>
              <a:t>Show you’re a good source of information about alcohol and other drugs.</a:t>
            </a:r>
          </a:p>
        </p:txBody>
      </p:sp>
      <p:grpSp>
        <p:nvGrpSpPr>
          <p:cNvPr id="21" name="Group 20">
            <a:extLst>
              <a:ext uri="{FF2B5EF4-FFF2-40B4-BE49-F238E27FC236}">
                <a16:creationId xmlns:a16="http://schemas.microsoft.com/office/drawing/2014/main" id="{3C4C99CA-69F2-4FF9-B034-A1E15346AC7B}"/>
              </a:ext>
            </a:extLst>
          </p:cNvPr>
          <p:cNvGrpSpPr/>
          <p:nvPr/>
        </p:nvGrpSpPr>
        <p:grpSpPr>
          <a:xfrm>
            <a:off x="1592392" y="4316064"/>
            <a:ext cx="10335449" cy="945970"/>
            <a:chOff x="3230796" y="4361900"/>
            <a:chExt cx="10335449" cy="945970"/>
          </a:xfrm>
        </p:grpSpPr>
        <p:pic>
          <p:nvPicPr>
            <p:cNvPr id="17" name="Graphic 16" descr="Chat">
              <a:extLst>
                <a:ext uri="{FF2B5EF4-FFF2-40B4-BE49-F238E27FC236}">
                  <a16:creationId xmlns:a16="http://schemas.microsoft.com/office/drawing/2014/main" id="{6BD0B114-9970-D340-A3BC-DB6E374C572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337" t="30830" r="6715" b="19112"/>
            <a:stretch/>
          </p:blipFill>
          <p:spPr>
            <a:xfrm>
              <a:off x="3230796" y="4428529"/>
              <a:ext cx="982792" cy="879341"/>
            </a:xfrm>
            <a:prstGeom prst="rect">
              <a:avLst/>
            </a:prstGeom>
          </p:spPr>
        </p:pic>
        <p:sp>
          <p:nvSpPr>
            <p:cNvPr id="18" name="TextBox 17">
              <a:extLst>
                <a:ext uri="{FF2B5EF4-FFF2-40B4-BE49-F238E27FC236}">
                  <a16:creationId xmlns:a16="http://schemas.microsoft.com/office/drawing/2014/main" id="{9227016C-2F2B-D84D-B739-07597B67AAC8}"/>
                </a:ext>
              </a:extLst>
            </p:cNvPr>
            <p:cNvSpPr txBox="1"/>
            <p:nvPr/>
          </p:nvSpPr>
          <p:spPr>
            <a:xfrm>
              <a:off x="3488386" y="4361900"/>
              <a:ext cx="678903" cy="830997"/>
            </a:xfrm>
            <a:prstGeom prst="rect">
              <a:avLst/>
            </a:prstGeom>
            <a:noFill/>
          </p:spPr>
          <p:txBody>
            <a:bodyPr wrap="square" rtlCol="0">
              <a:spAutoFit/>
            </a:bodyPr>
            <a:lstStyle/>
            <a:p>
              <a:r>
                <a:rPr lang="en-US" sz="4800" b="1" dirty="0">
                  <a:solidFill>
                    <a:schemeClr val="bg1"/>
                  </a:solidFill>
                </a:rPr>
                <a:t>4</a:t>
              </a:r>
            </a:p>
          </p:txBody>
        </p:sp>
        <p:sp>
          <p:nvSpPr>
            <p:cNvPr id="11" name="Rectangle 10">
              <a:extLst>
                <a:ext uri="{FF2B5EF4-FFF2-40B4-BE49-F238E27FC236}">
                  <a16:creationId xmlns:a16="http://schemas.microsoft.com/office/drawing/2014/main" id="{5E9AFC1D-B700-D747-A851-6D4BBC925A92}"/>
                </a:ext>
              </a:extLst>
            </p:cNvPr>
            <p:cNvSpPr/>
            <p:nvPr/>
          </p:nvSpPr>
          <p:spPr>
            <a:xfrm>
              <a:off x="3827837" y="4368867"/>
              <a:ext cx="9738408" cy="907941"/>
            </a:xfrm>
            <a:prstGeom prst="rect">
              <a:avLst/>
            </a:prstGeom>
          </p:spPr>
          <p:txBody>
            <a:bodyPr wrap="square">
              <a:spAutoFit/>
            </a:bodyPr>
            <a:lstStyle/>
            <a:p>
              <a:pPr lvl="1">
                <a:spcBef>
                  <a:spcPts val="600"/>
                </a:spcBef>
              </a:pPr>
              <a:r>
                <a:rPr lang="en-US" sz="2400" b="1" dirty="0">
                  <a:ea typeface="+mn-lt"/>
                  <a:cs typeface="+mn-lt"/>
                </a:rPr>
                <a:t>Show you’re paying attention and will try to keep them from </a:t>
              </a:r>
            </a:p>
            <a:p>
              <a:pPr lvl="1">
                <a:spcBef>
                  <a:spcPts val="600"/>
                </a:spcBef>
              </a:pPr>
              <a:r>
                <a:rPr lang="en-US" sz="2400" b="1" dirty="0">
                  <a:ea typeface="+mn-lt"/>
                  <a:cs typeface="+mn-lt"/>
                </a:rPr>
                <a:t>drinking and using drugs.</a:t>
              </a:r>
            </a:p>
          </p:txBody>
        </p:sp>
      </p:grpSp>
      <p:grpSp>
        <p:nvGrpSpPr>
          <p:cNvPr id="23" name="Group 22">
            <a:extLst>
              <a:ext uri="{FF2B5EF4-FFF2-40B4-BE49-F238E27FC236}">
                <a16:creationId xmlns:a16="http://schemas.microsoft.com/office/drawing/2014/main" id="{C1CD1243-C05E-4115-AA1C-9DE1DEBA44DF}"/>
              </a:ext>
            </a:extLst>
          </p:cNvPr>
          <p:cNvGrpSpPr/>
          <p:nvPr/>
        </p:nvGrpSpPr>
        <p:grpSpPr>
          <a:xfrm>
            <a:off x="605379" y="5376375"/>
            <a:ext cx="9941743" cy="945970"/>
            <a:chOff x="2250257" y="5410663"/>
            <a:chExt cx="9941743" cy="945970"/>
          </a:xfrm>
        </p:grpSpPr>
        <p:pic>
          <p:nvPicPr>
            <p:cNvPr id="19" name="Graphic 18" descr="Chat">
              <a:extLst>
                <a:ext uri="{FF2B5EF4-FFF2-40B4-BE49-F238E27FC236}">
                  <a16:creationId xmlns:a16="http://schemas.microsoft.com/office/drawing/2014/main" id="{1F7FAF61-842F-CB42-8033-3B0D3CB091E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337" t="30830" r="6715" b="19112"/>
            <a:stretch/>
          </p:blipFill>
          <p:spPr>
            <a:xfrm>
              <a:off x="2250257" y="5477292"/>
              <a:ext cx="982792" cy="879341"/>
            </a:xfrm>
            <a:prstGeom prst="rect">
              <a:avLst/>
            </a:prstGeom>
          </p:spPr>
        </p:pic>
        <p:sp>
          <p:nvSpPr>
            <p:cNvPr id="20" name="TextBox 19">
              <a:extLst>
                <a:ext uri="{FF2B5EF4-FFF2-40B4-BE49-F238E27FC236}">
                  <a16:creationId xmlns:a16="http://schemas.microsoft.com/office/drawing/2014/main" id="{6A964F34-CE8F-A641-8EA2-EEC0349314FA}"/>
                </a:ext>
              </a:extLst>
            </p:cNvPr>
            <p:cNvSpPr txBox="1"/>
            <p:nvPr/>
          </p:nvSpPr>
          <p:spPr>
            <a:xfrm>
              <a:off x="2507847" y="5410663"/>
              <a:ext cx="678903" cy="830997"/>
            </a:xfrm>
            <a:prstGeom prst="rect">
              <a:avLst/>
            </a:prstGeom>
            <a:noFill/>
          </p:spPr>
          <p:txBody>
            <a:bodyPr wrap="square" rtlCol="0">
              <a:spAutoFit/>
            </a:bodyPr>
            <a:lstStyle/>
            <a:p>
              <a:r>
                <a:rPr lang="en-US" sz="4800" b="1" dirty="0">
                  <a:solidFill>
                    <a:schemeClr val="bg1"/>
                  </a:solidFill>
                </a:rPr>
                <a:t>5</a:t>
              </a:r>
            </a:p>
          </p:txBody>
        </p:sp>
        <p:sp>
          <p:nvSpPr>
            <p:cNvPr id="12" name="Rectangle 11">
              <a:extLst>
                <a:ext uri="{FF2B5EF4-FFF2-40B4-BE49-F238E27FC236}">
                  <a16:creationId xmlns:a16="http://schemas.microsoft.com/office/drawing/2014/main" id="{DEEEBD7C-7BDB-004F-8C3A-04861B9EA761}"/>
                </a:ext>
              </a:extLst>
            </p:cNvPr>
            <p:cNvSpPr/>
            <p:nvPr/>
          </p:nvSpPr>
          <p:spPr>
            <a:xfrm>
              <a:off x="2940450" y="5446966"/>
              <a:ext cx="9251550" cy="830997"/>
            </a:xfrm>
            <a:prstGeom prst="rect">
              <a:avLst/>
            </a:prstGeom>
          </p:spPr>
          <p:txBody>
            <a:bodyPr wrap="square">
              <a:spAutoFit/>
            </a:bodyPr>
            <a:lstStyle/>
            <a:p>
              <a:pPr lvl="1">
                <a:spcBef>
                  <a:spcPts val="600"/>
                </a:spcBef>
              </a:pPr>
              <a:r>
                <a:rPr lang="en-US" sz="2400" b="1" dirty="0">
                  <a:ea typeface="+mn-lt"/>
                  <a:cs typeface="+mn-lt"/>
                </a:rPr>
                <a:t>Build your children’s skills and strategies for avoiding alcohol and other drugs.</a:t>
              </a:r>
              <a:endParaRPr lang="en-US" sz="2400" b="1" dirty="0">
                <a:ea typeface="+mn-lt"/>
              </a:endParaRPr>
            </a:p>
          </p:txBody>
        </p:sp>
      </p:grpSp>
      <p:sp>
        <p:nvSpPr>
          <p:cNvPr id="3" name="Slide Number Placeholder 2">
            <a:extLst>
              <a:ext uri="{FF2B5EF4-FFF2-40B4-BE49-F238E27FC236}">
                <a16:creationId xmlns:a16="http://schemas.microsoft.com/office/drawing/2014/main" id="{07117F72-431B-E94B-BE4B-1A3C8E07BE15}"/>
              </a:ext>
            </a:extLst>
          </p:cNvPr>
          <p:cNvSpPr>
            <a:spLocks noGrp="1"/>
          </p:cNvSpPr>
          <p:nvPr>
            <p:ph type="sldNum" sz="quarter" idx="10"/>
          </p:nvPr>
        </p:nvSpPr>
        <p:spPr/>
        <p:txBody>
          <a:bodyPr/>
          <a:lstStyle/>
          <a:p>
            <a:fld id="{D07D4089-40B5-457D-927F-16367A53BB79}" type="slidenum">
              <a:rPr lang="en-US" smtClean="0"/>
              <a:pPr/>
              <a:t>30</a:t>
            </a:fld>
            <a:endParaRPr lang="en-US" dirty="0"/>
          </a:p>
        </p:txBody>
      </p:sp>
    </p:spTree>
    <p:extLst>
      <p:ext uri="{BB962C8B-B14F-4D97-AF65-F5344CB8AC3E}">
        <p14:creationId xmlns:p14="http://schemas.microsoft.com/office/powerpoint/2010/main" val="4223324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4E0D1C-E18D-4722-B06D-259FEA3D15A0}"/>
              </a:ext>
            </a:extLst>
          </p:cNvPr>
          <p:cNvSpPr>
            <a:spLocks noGrp="1"/>
          </p:cNvSpPr>
          <p:nvPr>
            <p:ph type="title"/>
          </p:nvPr>
        </p:nvSpPr>
        <p:spPr/>
        <p:txBody>
          <a:bodyPr/>
          <a:lstStyle/>
          <a:p>
            <a:r>
              <a:rPr lang="en-US" dirty="0"/>
              <a:t>“Choices” PSA for Parents and Caregivers</a:t>
            </a:r>
          </a:p>
        </p:txBody>
      </p:sp>
      <p:pic>
        <p:nvPicPr>
          <p:cNvPr id="3" name="Picture 2" descr="A group of people looking at a screen&#10;&#10;Description automatically generated">
            <a:hlinkClick r:id="rId3"/>
            <a:extLst>
              <a:ext uri="{FF2B5EF4-FFF2-40B4-BE49-F238E27FC236}">
                <a16:creationId xmlns:a16="http://schemas.microsoft.com/office/drawing/2014/main" id="{726A58B3-E57D-4F3A-BD3B-311D55B80DCB}"/>
              </a:ext>
            </a:extLst>
          </p:cNvPr>
          <p:cNvPicPr>
            <a:picLocks noChangeAspect="1"/>
          </p:cNvPicPr>
          <p:nvPr/>
        </p:nvPicPr>
        <p:blipFill>
          <a:blip r:embed="rId4"/>
          <a:stretch>
            <a:fillRect/>
          </a:stretch>
        </p:blipFill>
        <p:spPr>
          <a:xfrm>
            <a:off x="0" y="698813"/>
            <a:ext cx="12192000" cy="6145224"/>
          </a:xfrm>
          <a:prstGeom prst="rect">
            <a:avLst/>
          </a:prstGeom>
        </p:spPr>
      </p:pic>
    </p:spTree>
    <p:extLst>
      <p:ext uri="{BB962C8B-B14F-4D97-AF65-F5344CB8AC3E}">
        <p14:creationId xmlns:p14="http://schemas.microsoft.com/office/powerpoint/2010/main" val="4133269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CF0DEB-CE91-6243-BBFF-C867896FFD87}"/>
              </a:ext>
            </a:extLst>
          </p:cNvPr>
          <p:cNvSpPr>
            <a:spLocks noGrp="1"/>
          </p:cNvSpPr>
          <p:nvPr>
            <p:ph type="sldNum" sz="quarter" idx="10"/>
          </p:nvPr>
        </p:nvSpPr>
        <p:spPr/>
        <p:txBody>
          <a:bodyPr/>
          <a:lstStyle/>
          <a:p>
            <a:pPr defTabSz="609585">
              <a:defRPr/>
            </a:pPr>
            <a:fld id="{D07D4089-40B5-457D-927F-16367A53BB79}" type="slidenum">
              <a:rPr lang="en-US">
                <a:solidFill>
                  <a:prstClr val="white"/>
                </a:solidFill>
                <a:latin typeface="Calibri"/>
              </a:rPr>
              <a:pPr defTabSz="609585">
                <a:defRPr/>
              </a:pPr>
              <a:t>32</a:t>
            </a:fld>
            <a:endParaRPr lang="en-US">
              <a:solidFill>
                <a:prstClr val="white"/>
              </a:solidFill>
              <a:latin typeface="Calibri"/>
            </a:endParaRPr>
          </a:p>
        </p:txBody>
      </p:sp>
      <p:sp>
        <p:nvSpPr>
          <p:cNvPr id="4" name="Title 3">
            <a:extLst>
              <a:ext uri="{FF2B5EF4-FFF2-40B4-BE49-F238E27FC236}">
                <a16:creationId xmlns:a16="http://schemas.microsoft.com/office/drawing/2014/main" id="{ED179670-D814-5E42-83AE-C585E8018A8C}"/>
              </a:ext>
            </a:extLst>
          </p:cNvPr>
          <p:cNvSpPr>
            <a:spLocks noGrp="1"/>
          </p:cNvSpPr>
          <p:nvPr>
            <p:ph type="title"/>
          </p:nvPr>
        </p:nvSpPr>
        <p:spPr>
          <a:xfrm>
            <a:off x="423341" y="65806"/>
            <a:ext cx="11413983" cy="633009"/>
          </a:xfrm>
        </p:spPr>
        <p:txBody>
          <a:bodyPr>
            <a:normAutofit fontScale="90000"/>
          </a:bodyPr>
          <a:lstStyle/>
          <a:p>
            <a:r>
              <a:rPr lang="en-US"/>
              <a:t>Taking Prevention Digital: New TTHY Products</a:t>
            </a:r>
          </a:p>
        </p:txBody>
      </p:sp>
      <p:sp>
        <p:nvSpPr>
          <p:cNvPr id="9" name="Content Placeholder 1">
            <a:extLst>
              <a:ext uri="{FF2B5EF4-FFF2-40B4-BE49-F238E27FC236}">
                <a16:creationId xmlns:a16="http://schemas.microsoft.com/office/drawing/2014/main" id="{19779E51-7337-4AB6-BB6D-21AC7DFACC0E}"/>
              </a:ext>
            </a:extLst>
          </p:cNvPr>
          <p:cNvSpPr>
            <a:spLocks noGrp="1"/>
          </p:cNvSpPr>
          <p:nvPr>
            <p:ph idx="1"/>
          </p:nvPr>
        </p:nvSpPr>
        <p:spPr>
          <a:xfrm>
            <a:off x="2729654" y="1182883"/>
            <a:ext cx="8480213" cy="2269892"/>
          </a:xfrm>
        </p:spPr>
        <p:txBody>
          <a:bodyPr>
            <a:normAutofit/>
          </a:bodyPr>
          <a:lstStyle/>
          <a:p>
            <a:pPr marL="0" indent="0">
              <a:spcBef>
                <a:spcPts val="800"/>
              </a:spcBef>
              <a:buNone/>
            </a:pPr>
            <a:r>
              <a:rPr lang="en-US" sz="2667" b="1"/>
              <a:t>“Talk.  They Hear You.” Podcast</a:t>
            </a:r>
          </a:p>
          <a:p>
            <a:pPr marL="0" indent="0">
              <a:spcBef>
                <a:spcPts val="800"/>
              </a:spcBef>
              <a:buNone/>
            </a:pPr>
            <a:r>
              <a:rPr lang="en-US" sz="2667"/>
              <a:t>“</a:t>
            </a:r>
            <a:r>
              <a:rPr lang="en-US" sz="2667" i="1"/>
              <a:t>What Parents Are Saying – Prevention Wisdom, Authenticity, and Empowerment</a:t>
            </a:r>
            <a:r>
              <a:rPr lang="en-US" sz="2667"/>
              <a:t>”</a:t>
            </a:r>
          </a:p>
          <a:p>
            <a:pPr marL="0" indent="0">
              <a:spcBef>
                <a:spcPts val="800"/>
              </a:spcBef>
              <a:buNone/>
            </a:pPr>
            <a:r>
              <a:rPr lang="en-US" sz="2133"/>
              <a:t>(</a:t>
            </a:r>
            <a:r>
              <a:rPr lang="en-US" sz="2133">
                <a:solidFill>
                  <a:srgbClr val="0000FF"/>
                </a:solidFill>
                <a:hlinkClick r:id="rId3">
                  <a:extLst>
                    <a:ext uri="{A12FA001-AC4F-418D-AE19-62706E023703}">
                      <ahyp:hlinkClr xmlns:ahyp="http://schemas.microsoft.com/office/drawing/2018/hyperlinkcolor" val="tx"/>
                    </a:ext>
                  </a:extLst>
                </a:hlinkClick>
              </a:rPr>
              <a:t>https://www.samhsa.gov/talk-they-hear-you/podcast</a:t>
            </a:r>
            <a:r>
              <a:rPr lang="en-US" sz="2133"/>
              <a:t>)</a:t>
            </a:r>
          </a:p>
        </p:txBody>
      </p:sp>
      <p:pic>
        <p:nvPicPr>
          <p:cNvPr id="10" name="Picture 9" descr="Text, logo, company name&#10;&#10;Description automatically generated">
            <a:extLst>
              <a:ext uri="{FF2B5EF4-FFF2-40B4-BE49-F238E27FC236}">
                <a16:creationId xmlns:a16="http://schemas.microsoft.com/office/drawing/2014/main" id="{9E74B3E8-3464-4889-930F-9AA36A9E625A}"/>
              </a:ext>
            </a:extLst>
          </p:cNvPr>
          <p:cNvPicPr>
            <a:picLocks noChangeAspect="1"/>
          </p:cNvPicPr>
          <p:nvPr/>
        </p:nvPicPr>
        <p:blipFill>
          <a:blip r:embed="rId4"/>
          <a:stretch>
            <a:fillRect/>
          </a:stretch>
        </p:blipFill>
        <p:spPr>
          <a:xfrm>
            <a:off x="440267" y="1182883"/>
            <a:ext cx="2184781" cy="2184781"/>
          </a:xfrm>
          <a:prstGeom prst="rect">
            <a:avLst/>
          </a:prstGeom>
        </p:spPr>
      </p:pic>
      <p:pic>
        <p:nvPicPr>
          <p:cNvPr id="6" name="Picture 5">
            <a:extLst>
              <a:ext uri="{FF2B5EF4-FFF2-40B4-BE49-F238E27FC236}">
                <a16:creationId xmlns:a16="http://schemas.microsoft.com/office/drawing/2014/main" id="{77662516-1651-4BF3-A9D2-8A8F1BC9A2BA}"/>
              </a:ext>
            </a:extLst>
          </p:cNvPr>
          <p:cNvPicPr>
            <a:picLocks noChangeAspect="1"/>
          </p:cNvPicPr>
          <p:nvPr/>
        </p:nvPicPr>
        <p:blipFill rotWithShape="1">
          <a:blip r:embed="rId5"/>
          <a:srcRect l="22361" t="11393" r="4361" b="5410"/>
          <a:stretch/>
        </p:blipFill>
        <p:spPr>
          <a:xfrm>
            <a:off x="440267" y="3735237"/>
            <a:ext cx="3556000" cy="2269892"/>
          </a:xfrm>
          <a:prstGeom prst="rect">
            <a:avLst/>
          </a:prstGeom>
        </p:spPr>
      </p:pic>
      <p:sp>
        <p:nvSpPr>
          <p:cNvPr id="7" name="Content Placeholder 1">
            <a:extLst>
              <a:ext uri="{FF2B5EF4-FFF2-40B4-BE49-F238E27FC236}">
                <a16:creationId xmlns:a16="http://schemas.microsoft.com/office/drawing/2014/main" id="{514DA3D2-6992-4FE1-908F-C1F51D716DEA}"/>
              </a:ext>
            </a:extLst>
          </p:cNvPr>
          <p:cNvSpPr txBox="1">
            <a:spLocks/>
          </p:cNvSpPr>
          <p:nvPr/>
        </p:nvSpPr>
        <p:spPr>
          <a:xfrm>
            <a:off x="4101253" y="3735237"/>
            <a:ext cx="7650480" cy="2269892"/>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Bef>
                <a:spcPts val="800"/>
              </a:spcBef>
              <a:buNone/>
            </a:pPr>
            <a:r>
              <a:rPr lang="en-US" sz="2667" b="1">
                <a:solidFill>
                  <a:prstClr val="black"/>
                </a:solidFill>
                <a:latin typeface="Calibri"/>
              </a:rPr>
              <a:t>“Parents’ Night Out” Educational Sessions</a:t>
            </a:r>
          </a:p>
          <a:p>
            <a:pPr marL="0" indent="0" defTabSz="609585">
              <a:spcBef>
                <a:spcPts val="800"/>
              </a:spcBef>
              <a:buNone/>
            </a:pPr>
            <a:r>
              <a:rPr lang="en-US" sz="2133">
                <a:solidFill>
                  <a:prstClr val="black"/>
                </a:solidFill>
                <a:latin typeface="Calibri"/>
              </a:rPr>
              <a:t>(</a:t>
            </a:r>
            <a:r>
              <a:rPr lang="en-US" sz="2133">
                <a:solidFill>
                  <a:prstClr val="black"/>
                </a:solidFill>
                <a:latin typeface="Calibri"/>
                <a:hlinkClick r:id="rId6"/>
              </a:rPr>
              <a:t>https://www.samhsa.gov/talk-they-hear-you/parents-night-out</a:t>
            </a:r>
            <a:r>
              <a:rPr lang="en-US" sz="2133">
                <a:solidFill>
                  <a:prstClr val="black"/>
                </a:solidFill>
                <a:latin typeface="Calibri"/>
              </a:rPr>
              <a:t>)</a:t>
            </a:r>
          </a:p>
        </p:txBody>
      </p:sp>
    </p:spTree>
    <p:extLst>
      <p:ext uri="{BB962C8B-B14F-4D97-AF65-F5344CB8AC3E}">
        <p14:creationId xmlns:p14="http://schemas.microsoft.com/office/powerpoint/2010/main" val="1993678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B065841-31B2-49E2-B795-6722CA54C288}"/>
              </a:ext>
            </a:extLst>
          </p:cNvPr>
          <p:cNvCxnSpPr/>
          <p:nvPr/>
        </p:nvCxnSpPr>
        <p:spPr>
          <a:xfrm>
            <a:off x="1524000" y="857251"/>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Content Placeholder 1">
            <a:extLst>
              <a:ext uri="{FF2B5EF4-FFF2-40B4-BE49-F238E27FC236}">
                <a16:creationId xmlns:a16="http://schemas.microsoft.com/office/drawing/2014/main" id="{79CF0AE7-D2AA-8E42-920B-72D831A97847}"/>
              </a:ext>
            </a:extLst>
          </p:cNvPr>
          <p:cNvSpPr>
            <a:spLocks noGrp="1"/>
          </p:cNvSpPr>
          <p:nvPr>
            <p:ph sz="half" idx="1"/>
          </p:nvPr>
        </p:nvSpPr>
        <p:spPr>
          <a:xfrm>
            <a:off x="1252226" y="3434080"/>
            <a:ext cx="8686800" cy="4863479"/>
          </a:xfrm>
        </p:spPr>
        <p:txBody>
          <a:bodyPr>
            <a:noAutofit/>
          </a:bodyPr>
          <a:lstStyle/>
          <a:p>
            <a:pPr marL="320032" indent="-320032">
              <a:spcBef>
                <a:spcPts val="600"/>
              </a:spcBef>
            </a:pPr>
            <a:r>
              <a:rPr lang="en-US" sz="2000" dirty="0"/>
              <a:t>Early and periodic screening is widely recognized as one of the best ways to prevent the progression of more severe disease states in general and substance use specifically.</a:t>
            </a:r>
          </a:p>
          <a:p>
            <a:pPr marL="320032" indent="-320032">
              <a:spcBef>
                <a:spcPts val="600"/>
              </a:spcBef>
            </a:pPr>
            <a:r>
              <a:rPr lang="en-US" sz="2000" dirty="0"/>
              <a:t>Screening often focuses on one disease at a time. However, this can create a high burden when trying to screen a larger population, which leads to multidimensional screening for multiple things at a time.</a:t>
            </a:r>
          </a:p>
          <a:p>
            <a:pPr marL="320032" indent="-320032">
              <a:spcBef>
                <a:spcPts val="600"/>
              </a:spcBef>
            </a:pPr>
            <a:r>
              <a:rPr lang="en-US" sz="2000" dirty="0"/>
              <a:t>The results may identify strengths and areas to build on, early misuse that may only require brief intervention, and/or the need to refer for (hopefully early) intervention in one or more areas.</a:t>
            </a:r>
          </a:p>
        </p:txBody>
      </p:sp>
      <p:sp>
        <p:nvSpPr>
          <p:cNvPr id="3" name="Slide Number Placeholder 2">
            <a:extLst>
              <a:ext uri="{FF2B5EF4-FFF2-40B4-BE49-F238E27FC236}">
                <a16:creationId xmlns:a16="http://schemas.microsoft.com/office/drawing/2014/main" id="{03CF0DEB-CE91-6243-BBFF-C867896FFD87}"/>
              </a:ext>
            </a:extLst>
          </p:cNvPr>
          <p:cNvSpPr>
            <a:spLocks noGrp="1"/>
          </p:cNvSpPr>
          <p:nvPr>
            <p:ph type="sldNum" sz="quarter" idx="10"/>
          </p:nvPr>
        </p:nvSpPr>
        <p:spPr/>
        <p:txBody>
          <a:bodyPr/>
          <a:lstStyle/>
          <a:p>
            <a:pPr defTabSz="457200"/>
            <a:fld id="{D07D4089-40B5-457D-927F-16367A53BB79}" type="slidenum">
              <a:rPr lang="en-US">
                <a:solidFill>
                  <a:prstClr val="black">
                    <a:tint val="75000"/>
                  </a:prstClr>
                </a:solidFill>
                <a:latin typeface="Calibri"/>
              </a:rPr>
              <a:pPr defTabSz="457200"/>
              <a:t>33</a:t>
            </a:fld>
            <a:endParaRPr lang="en-US" dirty="0">
              <a:solidFill>
                <a:prstClr val="black">
                  <a:tint val="75000"/>
                </a:prstClr>
              </a:solidFill>
              <a:latin typeface="Calibri"/>
            </a:endParaRPr>
          </a:p>
        </p:txBody>
      </p:sp>
      <p:sp>
        <p:nvSpPr>
          <p:cNvPr id="4" name="Title 3">
            <a:extLst>
              <a:ext uri="{FF2B5EF4-FFF2-40B4-BE49-F238E27FC236}">
                <a16:creationId xmlns:a16="http://schemas.microsoft.com/office/drawing/2014/main" id="{ED179670-D814-5E42-83AE-C585E8018A8C}"/>
              </a:ext>
            </a:extLst>
          </p:cNvPr>
          <p:cNvSpPr>
            <a:spLocks noGrp="1"/>
          </p:cNvSpPr>
          <p:nvPr>
            <p:ph type="title"/>
          </p:nvPr>
        </p:nvSpPr>
        <p:spPr/>
        <p:txBody>
          <a:bodyPr>
            <a:normAutofit/>
          </a:bodyPr>
          <a:lstStyle/>
          <a:p>
            <a:r>
              <a:rPr lang="en-US" dirty="0"/>
              <a:t>Screening as a Prevention Strategy</a:t>
            </a:r>
          </a:p>
        </p:txBody>
      </p:sp>
      <p:pic>
        <p:nvPicPr>
          <p:cNvPr id="1026" name="Picture 2" descr="See the source image">
            <a:extLst>
              <a:ext uri="{FF2B5EF4-FFF2-40B4-BE49-F238E27FC236}">
                <a16:creationId xmlns:a16="http://schemas.microsoft.com/office/drawing/2014/main" id="{F23B3B8B-B4D4-4971-81CA-DEF32CBC0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6" y="743399"/>
            <a:ext cx="9773920"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96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1818" y="3358105"/>
            <a:ext cx="2448520" cy="3011091"/>
          </a:xfrm>
          <a:prstGeom prst="rect">
            <a:avLst/>
          </a:prstGeom>
        </p:spPr>
      </p:pic>
      <p:sp>
        <p:nvSpPr>
          <p:cNvPr id="3" name="Rounded Rectangular Callout 2"/>
          <p:cNvSpPr/>
          <p:nvPr/>
        </p:nvSpPr>
        <p:spPr>
          <a:xfrm>
            <a:off x="2897701" y="3676271"/>
            <a:ext cx="1107215" cy="1381233"/>
          </a:xfrm>
          <a:prstGeom prst="wedgeRoundRectCallout">
            <a:avLst>
              <a:gd name="adj1" fmla="val -71299"/>
              <a:gd name="adj2" fmla="val 139180"/>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r>
              <a:rPr lang="en-US" sz="1013" dirty="0">
                <a:solidFill>
                  <a:prstClr val="black"/>
                </a:solidFill>
                <a:latin typeface="Calibri" panose="020F0502020204030204"/>
              </a:rPr>
              <a:t>Further down is info about domains of screener, why screening is important, and how to find help.</a:t>
            </a:r>
          </a:p>
        </p:txBody>
      </p:sp>
      <p:pic>
        <p:nvPicPr>
          <p:cNvPr id="2" name="Picture 1"/>
          <p:cNvPicPr>
            <a:picLocks noChangeAspect="1"/>
          </p:cNvPicPr>
          <p:nvPr/>
        </p:nvPicPr>
        <p:blipFill>
          <a:blip r:embed="rId3"/>
          <a:stretch>
            <a:fillRect/>
          </a:stretch>
        </p:blipFill>
        <p:spPr>
          <a:xfrm>
            <a:off x="581818" y="338759"/>
            <a:ext cx="3423098" cy="2976606"/>
          </a:xfrm>
          <a:prstGeom prst="rect">
            <a:avLst/>
          </a:prstGeom>
        </p:spPr>
      </p:pic>
      <p:pic>
        <p:nvPicPr>
          <p:cNvPr id="7" name="Picture 6">
            <a:extLst>
              <a:ext uri="{FF2B5EF4-FFF2-40B4-BE49-F238E27FC236}">
                <a16:creationId xmlns:a16="http://schemas.microsoft.com/office/drawing/2014/main" id="{6DC2E662-604B-415F-BCF8-48CA037F9804}"/>
              </a:ext>
            </a:extLst>
          </p:cNvPr>
          <p:cNvPicPr>
            <a:picLocks noChangeAspect="1"/>
          </p:cNvPicPr>
          <p:nvPr/>
        </p:nvPicPr>
        <p:blipFill>
          <a:blip r:embed="rId4"/>
          <a:stretch>
            <a:fillRect/>
          </a:stretch>
        </p:blipFill>
        <p:spPr>
          <a:xfrm>
            <a:off x="4436910" y="333759"/>
            <a:ext cx="3543307" cy="6524242"/>
          </a:xfrm>
          <a:prstGeom prst="rect">
            <a:avLst/>
          </a:prstGeom>
        </p:spPr>
      </p:pic>
      <p:pic>
        <p:nvPicPr>
          <p:cNvPr id="8" name="Picture 7">
            <a:extLst>
              <a:ext uri="{FF2B5EF4-FFF2-40B4-BE49-F238E27FC236}">
                <a16:creationId xmlns:a16="http://schemas.microsoft.com/office/drawing/2014/main" id="{599FC0DF-CB0F-446B-AF7F-66E143D54C9A}"/>
              </a:ext>
            </a:extLst>
          </p:cNvPr>
          <p:cNvPicPr>
            <a:picLocks noChangeAspect="1"/>
          </p:cNvPicPr>
          <p:nvPr/>
        </p:nvPicPr>
        <p:blipFill>
          <a:blip r:embed="rId5"/>
          <a:stretch>
            <a:fillRect/>
          </a:stretch>
        </p:blipFill>
        <p:spPr>
          <a:xfrm>
            <a:off x="8187085" y="333758"/>
            <a:ext cx="3801715" cy="6524242"/>
          </a:xfrm>
          <a:prstGeom prst="rect">
            <a:avLst/>
          </a:prstGeom>
        </p:spPr>
      </p:pic>
    </p:spTree>
    <p:extLst>
      <p:ext uri="{BB962C8B-B14F-4D97-AF65-F5344CB8AC3E}">
        <p14:creationId xmlns:p14="http://schemas.microsoft.com/office/powerpoint/2010/main" val="458684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1A672B7-A721-42D8-ADF4-20A850358D07}"/>
              </a:ext>
            </a:extLst>
          </p:cNvPr>
          <p:cNvCxnSpPr/>
          <p:nvPr/>
        </p:nvCxnSpPr>
        <p:spPr>
          <a:xfrm>
            <a:off x="1524000" y="857251"/>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6ACF2E57-CB26-4C13-977A-DF177F3284B7}"/>
              </a:ext>
            </a:extLst>
          </p:cNvPr>
          <p:cNvPicPr>
            <a:picLocks noChangeAspect="1"/>
          </p:cNvPicPr>
          <p:nvPr/>
        </p:nvPicPr>
        <p:blipFill>
          <a:blip r:embed="rId3"/>
          <a:stretch>
            <a:fillRect/>
          </a:stretch>
        </p:blipFill>
        <p:spPr>
          <a:xfrm>
            <a:off x="180801" y="1861725"/>
            <a:ext cx="3160722" cy="5041534"/>
          </a:xfrm>
          <a:prstGeom prst="rect">
            <a:avLst/>
          </a:prstGeom>
        </p:spPr>
      </p:pic>
      <p:sp>
        <p:nvSpPr>
          <p:cNvPr id="10" name="TextBox 9">
            <a:extLst>
              <a:ext uri="{FF2B5EF4-FFF2-40B4-BE49-F238E27FC236}">
                <a16:creationId xmlns:a16="http://schemas.microsoft.com/office/drawing/2014/main" id="{5F9ABCF4-1A2E-464C-A462-F7B33C86AA64}"/>
              </a:ext>
            </a:extLst>
          </p:cNvPr>
          <p:cNvSpPr txBox="1"/>
          <p:nvPr/>
        </p:nvSpPr>
        <p:spPr>
          <a:xfrm>
            <a:off x="1621907" y="825614"/>
            <a:ext cx="6533297" cy="584775"/>
          </a:xfrm>
          <a:prstGeom prst="rect">
            <a:avLst/>
          </a:prstGeom>
          <a:noFill/>
        </p:spPr>
        <p:txBody>
          <a:bodyPr wrap="square">
            <a:spAutoFit/>
          </a:bodyPr>
          <a:lstStyle/>
          <a:p>
            <a:pPr defTabSz="457200"/>
            <a:r>
              <a:rPr lang="en-US" sz="3200" dirty="0">
                <a:solidFill>
                  <a:prstClr val="white"/>
                </a:solidFill>
                <a:latin typeface="Calibri"/>
              </a:rPr>
              <a:t>Screening as a Prevention Strategy</a:t>
            </a:r>
          </a:p>
        </p:txBody>
      </p:sp>
      <p:sp>
        <p:nvSpPr>
          <p:cNvPr id="11" name="TextBox 10">
            <a:extLst>
              <a:ext uri="{FF2B5EF4-FFF2-40B4-BE49-F238E27FC236}">
                <a16:creationId xmlns:a16="http://schemas.microsoft.com/office/drawing/2014/main" id="{C4115F7F-52AA-49DC-83BF-3C87E7CED553}"/>
              </a:ext>
            </a:extLst>
          </p:cNvPr>
          <p:cNvSpPr txBox="1"/>
          <p:nvPr/>
        </p:nvSpPr>
        <p:spPr>
          <a:xfrm>
            <a:off x="274320" y="1036323"/>
            <a:ext cx="11551920" cy="646331"/>
          </a:xfrm>
          <a:prstGeom prst="rect">
            <a:avLst/>
          </a:prstGeom>
          <a:noFill/>
        </p:spPr>
        <p:txBody>
          <a:bodyPr wrap="square">
            <a:spAutoFit/>
          </a:bodyPr>
          <a:lstStyle/>
          <a:p>
            <a:pPr defTabSz="457200">
              <a:spcBef>
                <a:spcPts val="600"/>
              </a:spcBef>
            </a:pPr>
            <a:r>
              <a:rPr lang="en-US" dirty="0">
                <a:solidFill>
                  <a:prstClr val="black"/>
                </a:solidFill>
                <a:latin typeface="Calibri"/>
              </a:rPr>
              <a:t>Screening often focuses on one disease at a time. However, this can create a high burden when trying to screen a larger population, which leads to multidimensional screening for multiple things at a time.</a:t>
            </a:r>
          </a:p>
        </p:txBody>
      </p:sp>
      <p:pic>
        <p:nvPicPr>
          <p:cNvPr id="13" name="Picture 12">
            <a:extLst>
              <a:ext uri="{FF2B5EF4-FFF2-40B4-BE49-F238E27FC236}">
                <a16:creationId xmlns:a16="http://schemas.microsoft.com/office/drawing/2014/main" id="{A5BC3A94-DE66-48FA-AB44-8263F511A077}"/>
              </a:ext>
            </a:extLst>
          </p:cNvPr>
          <p:cNvPicPr>
            <a:picLocks noChangeAspect="1"/>
          </p:cNvPicPr>
          <p:nvPr/>
        </p:nvPicPr>
        <p:blipFill>
          <a:blip r:embed="rId4"/>
          <a:stretch>
            <a:fillRect/>
          </a:stretch>
        </p:blipFill>
        <p:spPr>
          <a:xfrm>
            <a:off x="4048880" y="1867475"/>
            <a:ext cx="2996932" cy="4939129"/>
          </a:xfrm>
          <a:prstGeom prst="rect">
            <a:avLst/>
          </a:prstGeom>
        </p:spPr>
      </p:pic>
      <p:pic>
        <p:nvPicPr>
          <p:cNvPr id="14" name="Picture 13">
            <a:extLst>
              <a:ext uri="{FF2B5EF4-FFF2-40B4-BE49-F238E27FC236}">
                <a16:creationId xmlns:a16="http://schemas.microsoft.com/office/drawing/2014/main" id="{82C23FFC-F014-404F-ADFA-D20A5925222E}"/>
              </a:ext>
            </a:extLst>
          </p:cNvPr>
          <p:cNvPicPr>
            <a:picLocks noChangeAspect="1"/>
          </p:cNvPicPr>
          <p:nvPr/>
        </p:nvPicPr>
        <p:blipFill>
          <a:blip r:embed="rId5"/>
          <a:stretch>
            <a:fillRect/>
          </a:stretch>
        </p:blipFill>
        <p:spPr>
          <a:xfrm>
            <a:off x="7753169" y="1958379"/>
            <a:ext cx="2996932" cy="4848225"/>
          </a:xfrm>
          <a:prstGeom prst="rect">
            <a:avLst/>
          </a:prstGeom>
        </p:spPr>
      </p:pic>
    </p:spTree>
    <p:extLst>
      <p:ext uri="{BB962C8B-B14F-4D97-AF65-F5344CB8AC3E}">
        <p14:creationId xmlns:p14="http://schemas.microsoft.com/office/powerpoint/2010/main" val="870053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CF0DEB-CE91-6243-BBFF-C867896FFD87}"/>
              </a:ext>
            </a:extLst>
          </p:cNvPr>
          <p:cNvSpPr>
            <a:spLocks noGrp="1"/>
          </p:cNvSpPr>
          <p:nvPr>
            <p:ph type="sldNum" sz="quarter" idx="10"/>
          </p:nvPr>
        </p:nvSpPr>
        <p:spPr/>
        <p:txBody>
          <a:bodyPr/>
          <a:lstStyle/>
          <a:p>
            <a:pPr defTabSz="609585">
              <a:defRPr/>
            </a:pPr>
            <a:fld id="{D07D4089-40B5-457D-927F-16367A53BB79}" type="slidenum">
              <a:rPr lang="en-US">
                <a:solidFill>
                  <a:prstClr val="white"/>
                </a:solidFill>
                <a:latin typeface="Calibri"/>
              </a:rPr>
              <a:pPr defTabSz="609585">
                <a:defRPr/>
              </a:pPr>
              <a:t>36</a:t>
            </a:fld>
            <a:endParaRPr lang="en-US">
              <a:solidFill>
                <a:prstClr val="white"/>
              </a:solidFill>
              <a:latin typeface="Calibri"/>
            </a:endParaRPr>
          </a:p>
        </p:txBody>
      </p:sp>
      <p:sp>
        <p:nvSpPr>
          <p:cNvPr id="4" name="Title 3">
            <a:extLst>
              <a:ext uri="{FF2B5EF4-FFF2-40B4-BE49-F238E27FC236}">
                <a16:creationId xmlns:a16="http://schemas.microsoft.com/office/drawing/2014/main" id="{ED179670-D814-5E42-83AE-C585E8018A8C}"/>
              </a:ext>
            </a:extLst>
          </p:cNvPr>
          <p:cNvSpPr>
            <a:spLocks noGrp="1"/>
          </p:cNvSpPr>
          <p:nvPr>
            <p:ph type="title"/>
          </p:nvPr>
        </p:nvSpPr>
        <p:spPr>
          <a:xfrm>
            <a:off x="423341" y="65806"/>
            <a:ext cx="11413983" cy="633009"/>
          </a:xfrm>
        </p:spPr>
        <p:txBody>
          <a:bodyPr>
            <a:normAutofit fontScale="90000"/>
          </a:bodyPr>
          <a:lstStyle/>
          <a:p>
            <a:r>
              <a:rPr lang="en-US"/>
              <a:t>Taking Prevention Digital: Updated TTHY Products</a:t>
            </a:r>
          </a:p>
        </p:txBody>
      </p:sp>
      <p:pic>
        <p:nvPicPr>
          <p:cNvPr id="8" name="Picture 2">
            <a:extLst>
              <a:ext uri="{FF2B5EF4-FFF2-40B4-BE49-F238E27FC236}">
                <a16:creationId xmlns:a16="http://schemas.microsoft.com/office/drawing/2014/main" id="{9A858227-781A-4A80-8ADA-30EED51CD2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07"/>
          <a:stretch/>
        </p:blipFill>
        <p:spPr bwMode="auto">
          <a:xfrm>
            <a:off x="817784" y="2485036"/>
            <a:ext cx="1765928" cy="3605176"/>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F99954CA-E081-4B26-B53A-4208940C4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23"/>
          <a:stretch/>
        </p:blipFill>
        <p:spPr bwMode="auto">
          <a:xfrm>
            <a:off x="9629248" y="2482235"/>
            <a:ext cx="1765928" cy="362752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4547D66F-D915-4DD7-A73E-61F074468F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42"/>
          <a:stretch/>
        </p:blipFill>
        <p:spPr bwMode="auto">
          <a:xfrm>
            <a:off x="6557194" y="2485036"/>
            <a:ext cx="2102636" cy="3626123"/>
          </a:xfrm>
          <a:prstGeom prst="rect">
            <a:avLst/>
          </a:prstGeom>
          <a:noFill/>
          <a:ln>
            <a:noFill/>
          </a:ln>
          <a:effectLst>
            <a:outerShdw blurRad="50800" dist="38100" dir="8100000" algn="ctr"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BB256668-092E-4A58-8F56-12EBF6F4D0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42"/>
          <a:stretch/>
        </p:blipFill>
        <p:spPr bwMode="auto">
          <a:xfrm>
            <a:off x="3558457" y="2485036"/>
            <a:ext cx="2101825" cy="3624723"/>
          </a:xfrm>
          <a:prstGeom prst="rect">
            <a:avLst/>
          </a:prstGeom>
          <a:noFill/>
          <a:ln>
            <a:noFill/>
          </a:ln>
          <a:effectLst>
            <a:outerShdw blurRad="50800" dist="38100" dir="8100000" algn="ctr"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4D1975C1-C804-46C6-B035-3B51618AA17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827475" y="204761"/>
            <a:ext cx="1179735" cy="1226188"/>
          </a:xfrm>
          <a:prstGeom prst="rect">
            <a:avLst/>
          </a:prstGeom>
          <a:noFill/>
          <a:ln>
            <a:noFill/>
          </a:ln>
        </p:spPr>
      </p:pic>
      <p:sp>
        <p:nvSpPr>
          <p:cNvPr id="2" name="TextBox 1">
            <a:extLst>
              <a:ext uri="{FF2B5EF4-FFF2-40B4-BE49-F238E27FC236}">
                <a16:creationId xmlns:a16="http://schemas.microsoft.com/office/drawing/2014/main" id="{4258F5A0-0E03-4A04-821F-45E15A2D588A}"/>
              </a:ext>
            </a:extLst>
          </p:cNvPr>
          <p:cNvSpPr txBox="1"/>
          <p:nvPr/>
        </p:nvSpPr>
        <p:spPr>
          <a:xfrm>
            <a:off x="511279" y="1106071"/>
            <a:ext cx="11413983" cy="1138710"/>
          </a:xfrm>
          <a:prstGeom prst="rect">
            <a:avLst/>
          </a:prstGeom>
          <a:noFill/>
        </p:spPr>
        <p:txBody>
          <a:bodyPr wrap="square" rtlCol="0">
            <a:spAutoFit/>
          </a:bodyPr>
          <a:lstStyle/>
          <a:p>
            <a:pPr defTabSz="609585">
              <a:spcBef>
                <a:spcPts val="800"/>
              </a:spcBef>
            </a:pPr>
            <a:r>
              <a:rPr lang="en-US" sz="3200" b="1">
                <a:solidFill>
                  <a:prstClr val="black"/>
                </a:solidFill>
                <a:latin typeface="Calibri"/>
              </a:rPr>
              <a:t>“Talk.  They Hear You.” Campaign Mobile App: </a:t>
            </a:r>
          </a:p>
          <a:p>
            <a:pPr defTabSz="609585">
              <a:spcBef>
                <a:spcPts val="800"/>
              </a:spcBef>
            </a:pPr>
            <a:r>
              <a:rPr lang="en-US" sz="2933">
                <a:solidFill>
                  <a:prstClr val="black"/>
                </a:solidFill>
                <a:latin typeface="Calibri"/>
                <a:hlinkClick r:id="rId8"/>
              </a:rPr>
              <a:t>https://www.samhsa.gov/talk-they-hear-you/mobile-application</a:t>
            </a:r>
            <a:endParaRPr lang="en-US" sz="2933">
              <a:solidFill>
                <a:prstClr val="black"/>
              </a:solidFill>
              <a:latin typeface="Calibri"/>
            </a:endParaRPr>
          </a:p>
        </p:txBody>
      </p:sp>
    </p:spTree>
    <p:extLst>
      <p:ext uri="{BB962C8B-B14F-4D97-AF65-F5344CB8AC3E}">
        <p14:creationId xmlns:p14="http://schemas.microsoft.com/office/powerpoint/2010/main" val="1790161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C4D22-F648-4D61-AF7B-664E6CCE3F40}"/>
              </a:ext>
            </a:extLst>
          </p:cNvPr>
          <p:cNvSpPr txBox="1">
            <a:spLocks/>
          </p:cNvSpPr>
          <p:nvPr/>
        </p:nvSpPr>
        <p:spPr bwMode="auto">
          <a:xfrm>
            <a:off x="389344" y="1303444"/>
            <a:ext cx="11413313" cy="471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8"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SAMHSA’s mission is to reduce the impact of substance abuse and mental illness on America’s communities.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8"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228600" marR="0" lvl="0" indent="-22860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911"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Melinda J Baldwin, Ph.D, LCSW</a:t>
            </a:r>
          </a:p>
          <a:p>
            <a:pPr marL="228600" marR="0" lvl="0" indent="-22860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18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Director, Division of Prevention, Traumatic Stress, &amp; Special Programs</a:t>
            </a:r>
          </a:p>
          <a:p>
            <a:pPr marL="228600" marR="0" lvl="0" indent="-22860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18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Melinda.Baldwin@samhsa.hhs.gov</a:t>
            </a:r>
            <a:endParaRPr kumimoji="0" lang="en-US" sz="218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183" dirty="0">
              <a:solidFill>
                <a:prstClr val="black"/>
              </a:solidFill>
            </a:endParaRPr>
          </a:p>
          <a:p>
            <a:pPr marL="228600" marR="0" lvl="0" indent="-22860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911" dirty="0">
                <a:solidFill>
                  <a:prstClr val="black"/>
                </a:solidFill>
              </a:rPr>
              <a:t>Robert M. Vincent, MS.Ed</a:t>
            </a:r>
          </a:p>
          <a:p>
            <a:pPr marL="228600" marR="0" lvl="0" indent="-22860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183" dirty="0">
                <a:solidFill>
                  <a:prstClr val="black"/>
                </a:solidFill>
              </a:rPr>
              <a:t>Associate Administrator for Alcohol Prevention and  Treatment Policy</a:t>
            </a:r>
            <a:endParaRPr kumimoji="0" lang="en-US" sz="2183"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26"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4"/>
              </a:rPr>
              <a:t>robert.vincent@samhsa.hhs.gov</a:t>
            </a:r>
            <a:r>
              <a:rPr kumimoji="0" lang="en-US" sz="2426"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228600" marR="0" lvl="0" indent="-228600" algn="ctr" defTabSz="914400" rtl="0" eaLnBrk="1" fontAlgn="auto" latinLnBrk="0" hangingPunct="1">
              <a:lnSpc>
                <a:spcPct val="90000"/>
              </a:lnSpc>
              <a:spcBef>
                <a:spcPts val="1455"/>
              </a:spcBef>
              <a:spcAft>
                <a:spcPts val="0"/>
              </a:spcAft>
              <a:buClrTx/>
              <a:buSzTx/>
              <a:buFont typeface="Arial" panose="020B0604020202020204" pitchFamily="34" charset="0"/>
              <a:buNone/>
              <a:tabLst/>
              <a:defRPr/>
            </a:pPr>
            <a:r>
              <a:rPr kumimoji="0" lang="en-US" sz="4002"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www.samhsa.gov</a:t>
            </a:r>
          </a:p>
          <a:p>
            <a:pPr marL="228600" marR="0" lvl="0" indent="-228600" algn="ctr" defTabSz="914400" rtl="0" eaLnBrk="1" fontAlgn="auto" latinLnBrk="0" hangingPunct="1">
              <a:lnSpc>
                <a:spcPct val="90000"/>
              </a:lnSpc>
              <a:spcBef>
                <a:spcPts val="1819"/>
              </a:spcBef>
              <a:spcAft>
                <a:spcPts val="0"/>
              </a:spcAft>
              <a:buClrTx/>
              <a:buSzTx/>
              <a:buFont typeface="Arial" panose="020B0604020202020204" pitchFamily="34" charset="0"/>
              <a:buNone/>
              <a:tabLst/>
              <a:defRPr/>
            </a:pPr>
            <a:r>
              <a:rPr kumimoji="0" lang="en-US" sz="2668"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1-877-SAMHSA-7 (1-877-726-4727) ● 1-800-487-4889 (TDD)</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altLang="en-US" sz="2911"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 name="Title 1">
            <a:extLst>
              <a:ext uri="{FF2B5EF4-FFF2-40B4-BE49-F238E27FC236}">
                <a16:creationId xmlns:a16="http://schemas.microsoft.com/office/drawing/2014/main" id="{24FC0127-FEB8-48A3-B459-6468B37C155E}"/>
              </a:ext>
            </a:extLst>
          </p:cNvPr>
          <p:cNvSpPr txBox="1">
            <a:spLocks/>
          </p:cNvSpPr>
          <p:nvPr/>
        </p:nvSpPr>
        <p:spPr>
          <a:xfrm>
            <a:off x="838569" y="206730"/>
            <a:ext cx="10514862" cy="70670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58"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Thank You!</a:t>
            </a:r>
          </a:p>
        </p:txBody>
      </p:sp>
      <p:sp>
        <p:nvSpPr>
          <p:cNvPr id="2" name="Slide Number Placeholder 1">
            <a:extLst>
              <a:ext uri="{FF2B5EF4-FFF2-40B4-BE49-F238E27FC236}">
                <a16:creationId xmlns:a16="http://schemas.microsoft.com/office/drawing/2014/main" id="{7A1430D9-8651-44C0-AF62-ED3CC44A21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708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CA3165-6621-4429-A523-C6679079254D}"/>
              </a:ext>
            </a:extLst>
          </p:cNvPr>
          <p:cNvSpPr>
            <a:spLocks noGrp="1"/>
          </p:cNvSpPr>
          <p:nvPr>
            <p:ph type="sldNum" sz="quarter" idx="12"/>
          </p:nvPr>
        </p:nvSpPr>
        <p:spPr>
          <a:xfrm>
            <a:off x="9560458" y="6330859"/>
            <a:ext cx="248567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51AB76AA-9E87-4815-932A-2F588BCF2106}"/>
              </a:ext>
            </a:extLst>
          </p:cNvPr>
          <p:cNvSpPr txBox="1"/>
          <p:nvPr/>
        </p:nvSpPr>
        <p:spPr>
          <a:xfrm>
            <a:off x="265341" y="1097589"/>
            <a:ext cx="11661318" cy="784830"/>
          </a:xfrm>
          <a:prstGeom prst="rect">
            <a:avLst/>
          </a:prstGeom>
          <a:noFill/>
        </p:spPr>
        <p:txBody>
          <a:bodyPr wrap="square">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Youths Aged 12 to 17 with Serious Thoughts of Suicide, Suicide Plans, or Suicide</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Attempts in the Past Year; 2020</a:t>
            </a:r>
            <a:endPar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pic>
        <p:nvPicPr>
          <p:cNvPr id="9" name="Picture 8">
            <a:extLst>
              <a:ext uri="{FF2B5EF4-FFF2-40B4-BE49-F238E27FC236}">
                <a16:creationId xmlns:a16="http://schemas.microsoft.com/office/drawing/2014/main" id="{E0F06BBA-FF1E-48A2-9D01-D9EE5DF8576B}"/>
              </a:ext>
            </a:extLst>
          </p:cNvPr>
          <p:cNvPicPr>
            <a:picLocks noChangeAspect="1"/>
          </p:cNvPicPr>
          <p:nvPr/>
        </p:nvPicPr>
        <p:blipFill rotWithShape="1">
          <a:blip r:embed="rId3"/>
          <a:srcRect t="-13724" b="13724"/>
          <a:stretch/>
        </p:blipFill>
        <p:spPr>
          <a:xfrm>
            <a:off x="2507782" y="1869765"/>
            <a:ext cx="7435742" cy="3890646"/>
          </a:xfrm>
          <a:prstGeom prst="rect">
            <a:avLst/>
          </a:prstGeom>
        </p:spPr>
      </p:pic>
      <p:sp>
        <p:nvSpPr>
          <p:cNvPr id="11" name="Star: 5 Points 10">
            <a:extLst>
              <a:ext uri="{FF2B5EF4-FFF2-40B4-BE49-F238E27FC236}">
                <a16:creationId xmlns:a16="http://schemas.microsoft.com/office/drawing/2014/main" id="{802A831B-9383-49AB-9C9B-F26C5060268E}"/>
              </a:ext>
            </a:extLst>
          </p:cNvPr>
          <p:cNvSpPr/>
          <p:nvPr/>
        </p:nvSpPr>
        <p:spPr>
          <a:xfrm>
            <a:off x="2248476" y="2197395"/>
            <a:ext cx="457200" cy="457200"/>
          </a:xfrm>
          <a:prstGeom prst="star5">
            <a:avLst/>
          </a:prstGeom>
          <a:solidFill>
            <a:schemeClr val="accent6">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Star: 5 Points 11">
            <a:extLst>
              <a:ext uri="{FF2B5EF4-FFF2-40B4-BE49-F238E27FC236}">
                <a16:creationId xmlns:a16="http://schemas.microsoft.com/office/drawing/2014/main" id="{9149E931-CBAA-43D9-A1BE-B00C705487F9}"/>
              </a:ext>
            </a:extLst>
          </p:cNvPr>
          <p:cNvSpPr/>
          <p:nvPr/>
        </p:nvSpPr>
        <p:spPr>
          <a:xfrm>
            <a:off x="3433323" y="5205831"/>
            <a:ext cx="457200" cy="457200"/>
          </a:xfrm>
          <a:prstGeom prst="star5">
            <a:avLst/>
          </a:prstGeom>
          <a:solidFill>
            <a:schemeClr val="accent6">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itle 1">
            <a:extLst>
              <a:ext uri="{FF2B5EF4-FFF2-40B4-BE49-F238E27FC236}">
                <a16:creationId xmlns:a16="http://schemas.microsoft.com/office/drawing/2014/main" id="{6FA974AE-6AA1-4761-8E1D-1119E394E162}"/>
              </a:ext>
            </a:extLst>
          </p:cNvPr>
          <p:cNvSpPr txBox="1">
            <a:spLocks/>
          </p:cNvSpPr>
          <p:nvPr/>
        </p:nvSpPr>
        <p:spPr>
          <a:xfrm>
            <a:off x="259307" y="136525"/>
            <a:ext cx="11932693" cy="706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j-ea"/>
                <a:cs typeface="+mj-cs"/>
              </a:rPr>
              <a:t>National Survey on Drug Use and Health (2020)</a:t>
            </a:r>
          </a:p>
        </p:txBody>
      </p:sp>
      <p:sp>
        <p:nvSpPr>
          <p:cNvPr id="10" name="TextBox 9">
            <a:extLst>
              <a:ext uri="{FF2B5EF4-FFF2-40B4-BE49-F238E27FC236}">
                <a16:creationId xmlns:a16="http://schemas.microsoft.com/office/drawing/2014/main" id="{6001AA08-308F-46FE-AA82-31E9D22E2D35}"/>
              </a:ext>
            </a:extLst>
          </p:cNvPr>
          <p:cNvSpPr txBox="1"/>
          <p:nvPr/>
        </p:nvSpPr>
        <p:spPr>
          <a:xfrm>
            <a:off x="0" y="6160916"/>
            <a:ext cx="880902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General, U. S. (2021). </a:t>
            </a:r>
            <a:r>
              <a:rPr kumimoji="0" lang="en-US" sz="600" b="0" i="1" u="none" strike="noStrike" kern="1200" cap="none" spc="0" normalizeH="0" baseline="0" noProof="0" dirty="0">
                <a:ln>
                  <a:noFill/>
                </a:ln>
                <a:solidFill>
                  <a:prstClr val="black"/>
                </a:solidFill>
                <a:effectLst/>
                <a:uLnTx/>
                <a:uFillTx/>
                <a:latin typeface="Calibri"/>
                <a:ea typeface="+mn-ea"/>
                <a:cs typeface="+mn-cs"/>
              </a:rPr>
              <a:t>Protecting Youth Mental Health: The U.S. Surgeon General's Advisory. </a:t>
            </a:r>
            <a:r>
              <a:rPr kumimoji="0" lang="en-US" sz="600" b="0" i="0" u="none" strike="noStrike" kern="1200" cap="none" spc="0" normalizeH="0" baseline="0" noProof="0" dirty="0">
                <a:ln>
                  <a:noFill/>
                </a:ln>
                <a:solidFill>
                  <a:prstClr val="black"/>
                </a:solidFill>
                <a:effectLst/>
                <a:uLnTx/>
                <a:uFillTx/>
                <a:latin typeface="Calibri"/>
                <a:ea typeface="+mn-ea"/>
                <a:cs typeface="+mn-cs"/>
              </a:rPr>
              <a:t>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4"/>
              </a:rPr>
              <a:t>https://www.hhs.gov/sites/default/files/surgeon-general-youth-mental-health-advisory.pdf</a:t>
            </a: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Administration, S. A. (2020). </a:t>
            </a:r>
            <a:r>
              <a:rPr kumimoji="0" lang="en-US" sz="600" b="0" i="1" u="none" strike="noStrike" kern="1200" cap="none" spc="0" normalizeH="0" baseline="0" noProof="0" dirty="0">
                <a:ln>
                  <a:noFill/>
                </a:ln>
                <a:solidFill>
                  <a:prstClr val="black"/>
                </a:solidFill>
                <a:effectLst/>
                <a:uLnTx/>
                <a:uFillTx/>
                <a:latin typeface="Calibri"/>
                <a:ea typeface="+mn-ea"/>
                <a:cs typeface="+mn-cs"/>
              </a:rPr>
              <a:t>Key Substance Use and Mental Health Indicators in the United States: Results from the 2020 National Survey on Drug Use and Health. </a:t>
            </a:r>
            <a:r>
              <a:rPr kumimoji="0" lang="en-US" sz="600" b="0" i="0" u="none" strike="noStrike" kern="1200" cap="none" spc="0" normalizeH="0" baseline="0" noProof="0" dirty="0">
                <a:ln>
                  <a:noFill/>
                </a:ln>
                <a:solidFill>
                  <a:prstClr val="black"/>
                </a:solidFill>
                <a:effectLst/>
                <a:uLnTx/>
                <a:uFillTx/>
                <a:latin typeface="Calibri"/>
                <a:ea typeface="+mn-ea"/>
                <a:cs typeface="+mn-cs"/>
              </a:rPr>
              <a:t>Rockville, MD: Center for Behavioral Health Statistics and Quality. 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5"/>
              </a:rPr>
              <a:t>https://www.samhsa.gov/data/sites/default/files/reports/rpt35325/NSDUHFFRPDFWHTMLFiles2020/2020NSDUHFFR1PDFW102121.pdf</a:t>
            </a:r>
            <a:r>
              <a:rPr kumimoji="0" lang="en-US" sz="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CDC (2022). Adolescent Behaviors and Experiences Survey (ABES). </a:t>
            </a:r>
            <a:r>
              <a:rPr kumimoji="0" lang="en-US" sz="600" b="0" i="1" u="none" strike="noStrike" kern="1200" cap="none" spc="0" normalizeH="0" baseline="0" noProof="0" dirty="0">
                <a:ln>
                  <a:noFill/>
                </a:ln>
                <a:solidFill>
                  <a:prstClr val="black"/>
                </a:solidFill>
                <a:effectLst/>
                <a:uLnTx/>
                <a:uFillTx/>
                <a:latin typeface="Calibri"/>
                <a:ea typeface="+mn-ea"/>
                <a:cs typeface="+mn-cs"/>
              </a:rPr>
              <a:t>Center for Disease Control and Prevention. </a:t>
            </a:r>
            <a:r>
              <a:rPr kumimoji="0" lang="en-US" sz="600" b="0" i="0" u="none" strike="noStrike" kern="1200" cap="none" spc="0" normalizeH="0" baseline="0" noProof="0" dirty="0">
                <a:ln>
                  <a:noFill/>
                </a:ln>
                <a:solidFill>
                  <a:prstClr val="black"/>
                </a:solidFill>
                <a:effectLst/>
                <a:uLnTx/>
                <a:uFillTx/>
                <a:latin typeface="Calibri"/>
                <a:ea typeface="+mn-ea"/>
                <a:cs typeface="+mn-cs"/>
              </a:rPr>
              <a:t>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6"/>
              </a:rPr>
              <a:t>https://www.cdc.gov/healthyyouth/data/abes/tables/summary.htm#MH</a:t>
            </a:r>
            <a:r>
              <a:rPr kumimoji="0" lang="en-US" sz="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5" name="Star: 5 Points 14">
            <a:extLst>
              <a:ext uri="{FF2B5EF4-FFF2-40B4-BE49-F238E27FC236}">
                <a16:creationId xmlns:a16="http://schemas.microsoft.com/office/drawing/2014/main" id="{B65CFA98-306C-4490-9975-E3F45AB7E68D}"/>
              </a:ext>
            </a:extLst>
          </p:cNvPr>
          <p:cNvSpPr/>
          <p:nvPr/>
        </p:nvSpPr>
        <p:spPr>
          <a:xfrm>
            <a:off x="8597123" y="3135615"/>
            <a:ext cx="457200" cy="457200"/>
          </a:xfrm>
          <a:prstGeom prst="star5">
            <a:avLst/>
          </a:prstGeom>
          <a:solidFill>
            <a:schemeClr val="accent6">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80092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48611CA-C411-4CE7-A5DE-B057667934DE}"/>
              </a:ext>
            </a:extLst>
          </p:cNvPr>
          <p:cNvSpPr/>
          <p:nvPr/>
        </p:nvSpPr>
        <p:spPr>
          <a:xfrm>
            <a:off x="168443" y="174171"/>
            <a:ext cx="1187769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Adolescent Behaviors and Experiences Survey (ABES)</a:t>
            </a:r>
          </a:p>
        </p:txBody>
      </p:sp>
      <p:sp>
        <p:nvSpPr>
          <p:cNvPr id="10" name="TextBox 9">
            <a:extLst>
              <a:ext uri="{FF2B5EF4-FFF2-40B4-BE49-F238E27FC236}">
                <a16:creationId xmlns:a16="http://schemas.microsoft.com/office/drawing/2014/main" id="{2729A675-A831-415F-83D9-03B0247A97A6}"/>
              </a:ext>
            </a:extLst>
          </p:cNvPr>
          <p:cNvSpPr txBox="1"/>
          <p:nvPr/>
        </p:nvSpPr>
        <p:spPr>
          <a:xfrm>
            <a:off x="0" y="6160916"/>
            <a:ext cx="968969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General, U. S. (2021). </a:t>
            </a:r>
            <a:r>
              <a:rPr kumimoji="0" lang="en-US" sz="600" b="0" i="1" u="none" strike="noStrike" kern="1200" cap="none" spc="0" normalizeH="0" baseline="0" noProof="0" dirty="0">
                <a:ln>
                  <a:noFill/>
                </a:ln>
                <a:solidFill>
                  <a:prstClr val="black"/>
                </a:solidFill>
                <a:effectLst/>
                <a:uLnTx/>
                <a:uFillTx/>
                <a:latin typeface="Calibri"/>
                <a:ea typeface="+mn-ea"/>
                <a:cs typeface="+mn-cs"/>
              </a:rPr>
              <a:t>Protecting Youth Mental Health: The U.S. Surgeon General's Advisory. </a:t>
            </a:r>
            <a:r>
              <a:rPr kumimoji="0" lang="en-US" sz="600" b="0" i="0" u="none" strike="noStrike" kern="1200" cap="none" spc="0" normalizeH="0" baseline="0" noProof="0" dirty="0">
                <a:ln>
                  <a:noFill/>
                </a:ln>
                <a:solidFill>
                  <a:prstClr val="black"/>
                </a:solidFill>
                <a:effectLst/>
                <a:uLnTx/>
                <a:uFillTx/>
                <a:latin typeface="Calibri"/>
                <a:ea typeface="+mn-ea"/>
                <a:cs typeface="+mn-cs"/>
              </a:rPr>
              <a:t>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3"/>
              </a:rPr>
              <a:t>https://www.hhs.gov/sites/default/files/surgeon-general-youth-mental-health-advisory.pdf</a:t>
            </a: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Administration, S. A. (2020). </a:t>
            </a:r>
            <a:r>
              <a:rPr kumimoji="0" lang="en-US" sz="600" b="0" i="1" u="none" strike="noStrike" kern="1200" cap="none" spc="0" normalizeH="0" baseline="0" noProof="0" dirty="0">
                <a:ln>
                  <a:noFill/>
                </a:ln>
                <a:solidFill>
                  <a:prstClr val="black"/>
                </a:solidFill>
                <a:effectLst/>
                <a:uLnTx/>
                <a:uFillTx/>
                <a:latin typeface="Calibri"/>
                <a:ea typeface="+mn-ea"/>
                <a:cs typeface="+mn-cs"/>
              </a:rPr>
              <a:t>Key Substance Use and Mental Health Indicators in the United States: Results from the 2020 National Survey on Drug Use and Health. </a:t>
            </a:r>
            <a:r>
              <a:rPr kumimoji="0" lang="en-US" sz="600" b="0" i="0" u="none" strike="noStrike" kern="1200" cap="none" spc="0" normalizeH="0" baseline="0" noProof="0" dirty="0">
                <a:ln>
                  <a:noFill/>
                </a:ln>
                <a:solidFill>
                  <a:prstClr val="black"/>
                </a:solidFill>
                <a:effectLst/>
                <a:uLnTx/>
                <a:uFillTx/>
                <a:latin typeface="Calibri"/>
                <a:ea typeface="+mn-ea"/>
                <a:cs typeface="+mn-cs"/>
              </a:rPr>
              <a:t>Rockville, MD: Center for Behavioral Health Statistics and Quality. 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4"/>
              </a:rPr>
              <a:t>https://www.samhsa.gov/data/sites/default/files/reports/rpt35325/NSDUHFFRPDFWHTMLFiles2020/2020NSDUHFFR1PDFW102121.pdf</a:t>
            </a:r>
            <a:r>
              <a:rPr kumimoji="0" lang="en-US" sz="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CDC (2022). Adolescent Behaviors and Experiences Survey (ABES). </a:t>
            </a:r>
            <a:r>
              <a:rPr kumimoji="0" lang="en-US" sz="600" b="0" i="1" u="none" strike="noStrike" kern="1200" cap="none" spc="0" normalizeH="0" baseline="0" noProof="0" dirty="0">
                <a:ln>
                  <a:noFill/>
                </a:ln>
                <a:solidFill>
                  <a:prstClr val="black"/>
                </a:solidFill>
                <a:effectLst/>
                <a:uLnTx/>
                <a:uFillTx/>
                <a:latin typeface="Calibri"/>
                <a:ea typeface="+mn-ea"/>
                <a:cs typeface="+mn-cs"/>
              </a:rPr>
              <a:t>Center for Disease Control and Prevention. </a:t>
            </a:r>
            <a:r>
              <a:rPr kumimoji="0" lang="en-US" sz="600" b="0" i="0" u="none" strike="noStrike" kern="1200" cap="none" spc="0" normalizeH="0" baseline="0" noProof="0" dirty="0">
                <a:ln>
                  <a:noFill/>
                </a:ln>
                <a:solidFill>
                  <a:prstClr val="black"/>
                </a:solidFill>
                <a:effectLst/>
                <a:uLnTx/>
                <a:uFillTx/>
                <a:latin typeface="Calibri"/>
                <a:ea typeface="+mn-ea"/>
                <a:cs typeface="+mn-cs"/>
              </a:rPr>
              <a:t>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5"/>
              </a:rPr>
              <a:t>https://www.cdc.gov/healthyyouth/data/abes/tables/summary.htm#MH</a:t>
            </a:r>
            <a:r>
              <a:rPr kumimoji="0" lang="en-US" sz="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extBox 6">
            <a:extLst>
              <a:ext uri="{FF2B5EF4-FFF2-40B4-BE49-F238E27FC236}">
                <a16:creationId xmlns:a16="http://schemas.microsoft.com/office/drawing/2014/main" id="{E5203FF0-4397-425C-81B2-8CAA5CA01CEA}"/>
              </a:ext>
            </a:extLst>
          </p:cNvPr>
          <p:cNvSpPr txBox="1"/>
          <p:nvPr/>
        </p:nvSpPr>
        <p:spPr>
          <a:xfrm>
            <a:off x="525941" y="1251967"/>
            <a:ext cx="10964753" cy="458587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More than </a:t>
            </a:r>
            <a:r>
              <a:rPr kumimoji="0" lang="en-US" sz="2200" b="1" i="0" u="sng" strike="noStrike" kern="1200" cap="none" spc="0" normalizeH="0" baseline="0" noProof="0" dirty="0">
                <a:ln>
                  <a:noFill/>
                </a:ln>
                <a:solidFill>
                  <a:prstClr val="black"/>
                </a:solidFill>
                <a:effectLst/>
                <a:uLnTx/>
                <a:uFillTx/>
                <a:latin typeface="Calibri"/>
                <a:ea typeface="+mn-ea"/>
                <a:cs typeface="+mn-cs"/>
              </a:rPr>
              <a:t>1 in 3 </a:t>
            </a:r>
            <a:r>
              <a:rPr kumimoji="0" lang="en-US" sz="2200" b="0" i="0" u="none" strike="noStrike" kern="1200" cap="none" spc="0" normalizeH="0" baseline="0" noProof="0" dirty="0">
                <a:ln>
                  <a:noFill/>
                </a:ln>
                <a:solidFill>
                  <a:prstClr val="black"/>
                </a:solidFill>
                <a:effectLst/>
                <a:uLnTx/>
                <a:uFillTx/>
                <a:latin typeface="Calibri"/>
                <a:ea typeface="+mn-ea"/>
                <a:cs typeface="+mn-cs"/>
              </a:rPr>
              <a:t>high school students </a:t>
            </a:r>
            <a:r>
              <a:rPr kumimoji="0" lang="en-US" sz="2200" b="1" i="0" u="none" strike="noStrike" kern="1200" cap="none" spc="0" normalizeH="0" baseline="0" noProof="0" dirty="0">
                <a:ln>
                  <a:noFill/>
                </a:ln>
                <a:solidFill>
                  <a:prstClr val="black"/>
                </a:solidFill>
                <a:effectLst/>
                <a:uLnTx/>
                <a:uFillTx/>
                <a:latin typeface="Calibri"/>
                <a:ea typeface="+mn-ea"/>
                <a:cs typeface="+mn-cs"/>
              </a:rPr>
              <a:t>experienced poor mental health </a:t>
            </a:r>
            <a:r>
              <a:rPr kumimoji="0" lang="en-US" sz="2200" b="0" i="0" u="none" strike="noStrike" kern="1200" cap="none" spc="0" normalizeH="0" baseline="0" noProof="0" dirty="0">
                <a:ln>
                  <a:noFill/>
                </a:ln>
                <a:solidFill>
                  <a:prstClr val="black"/>
                </a:solidFill>
                <a:effectLst/>
                <a:uLnTx/>
                <a:uFillTx/>
                <a:latin typeface="Calibri"/>
                <a:ea typeface="+mn-ea"/>
                <a:cs typeface="+mn-cs"/>
              </a:rPr>
              <a:t>during the pandemic and </a:t>
            </a:r>
            <a:r>
              <a:rPr kumimoji="0" lang="en-US" sz="2200" b="1" i="0" u="none" strike="noStrike" kern="1200" cap="none" spc="0" normalizeH="0" baseline="0" noProof="0" dirty="0">
                <a:ln>
                  <a:noFill/>
                </a:ln>
                <a:solidFill>
                  <a:prstClr val="black"/>
                </a:solidFill>
                <a:effectLst/>
                <a:uLnTx/>
                <a:uFillTx/>
                <a:latin typeface="Calibri"/>
                <a:ea typeface="+mn-ea"/>
                <a:cs typeface="+mn-cs"/>
              </a:rPr>
              <a:t>nearly half </a:t>
            </a:r>
            <a:r>
              <a:rPr kumimoji="0" lang="en-US" sz="2200" b="0" i="0" u="none" strike="noStrike" kern="1200" cap="none" spc="0" normalizeH="0" baseline="0" noProof="0" dirty="0">
                <a:ln>
                  <a:noFill/>
                </a:ln>
                <a:solidFill>
                  <a:prstClr val="black"/>
                </a:solidFill>
                <a:effectLst/>
                <a:uLnTx/>
                <a:uFillTx/>
                <a:latin typeface="Calibri"/>
                <a:ea typeface="+mn-ea"/>
                <a:cs typeface="+mn-cs"/>
              </a:rPr>
              <a:t>of students </a:t>
            </a:r>
            <a:r>
              <a:rPr kumimoji="0" lang="en-US" sz="2200" b="1" i="0" u="none" strike="noStrike" kern="1200" cap="none" spc="0" normalizeH="0" baseline="0" noProof="0" dirty="0">
                <a:ln>
                  <a:noFill/>
                </a:ln>
                <a:solidFill>
                  <a:prstClr val="black"/>
                </a:solidFill>
                <a:effectLst/>
                <a:uLnTx/>
                <a:uFillTx/>
                <a:latin typeface="Calibri"/>
                <a:ea typeface="+mn-ea"/>
                <a:cs typeface="+mn-cs"/>
              </a:rPr>
              <a:t>felt persistently sad or hopeless.</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1" i="0" u="sng" strike="noStrike" kern="1200" cap="none" spc="0" normalizeH="0" baseline="0" noProof="0" dirty="0">
                <a:ln>
                  <a:noFill/>
                </a:ln>
                <a:solidFill>
                  <a:prstClr val="black"/>
                </a:solidFill>
                <a:effectLst/>
                <a:uLnTx/>
                <a:uFillTx/>
                <a:latin typeface="Calibri"/>
                <a:ea typeface="+mn-ea"/>
                <a:cs typeface="+mn-cs"/>
              </a:rPr>
              <a:t>Female</a:t>
            </a:r>
            <a:r>
              <a:rPr kumimoji="0" lang="en-US" sz="2200" b="1"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students </a:t>
            </a:r>
            <a:r>
              <a:rPr kumimoji="0" lang="en-US" sz="2200" b="1" i="0" u="none" strike="noStrike" kern="1200" cap="none" spc="0" normalizeH="0" baseline="0" noProof="0" dirty="0">
                <a:ln>
                  <a:noFill/>
                </a:ln>
                <a:solidFill>
                  <a:prstClr val="black"/>
                </a:solidFill>
                <a:effectLst/>
                <a:uLnTx/>
                <a:uFillTx/>
                <a:latin typeface="Calibri"/>
                <a:ea typeface="+mn-ea"/>
                <a:cs typeface="+mn-cs"/>
              </a:rPr>
              <a:t>and </a:t>
            </a:r>
            <a:r>
              <a:rPr kumimoji="0" lang="en-US" sz="2200" b="0" i="0" u="none" strike="noStrike" kern="1200" cap="none" spc="0" normalizeH="0" baseline="0" noProof="0" dirty="0">
                <a:ln>
                  <a:noFill/>
                </a:ln>
                <a:solidFill>
                  <a:prstClr val="black"/>
                </a:solidFill>
                <a:effectLst/>
                <a:uLnTx/>
                <a:uFillTx/>
                <a:latin typeface="Calibri"/>
                <a:ea typeface="+mn-ea"/>
                <a:cs typeface="+mn-cs"/>
              </a:rPr>
              <a:t>those who identify as </a:t>
            </a:r>
            <a:r>
              <a:rPr kumimoji="0" lang="en-US" sz="2200" b="1" i="0" u="sng" strike="noStrike" kern="1200" cap="none" spc="0" normalizeH="0" baseline="0" noProof="0" dirty="0">
                <a:ln>
                  <a:noFill/>
                </a:ln>
                <a:solidFill>
                  <a:prstClr val="black"/>
                </a:solidFill>
                <a:effectLst/>
                <a:uLnTx/>
                <a:uFillTx/>
                <a:latin typeface="Calibri"/>
                <a:ea typeface="+mn-ea"/>
                <a:cs typeface="+mn-cs"/>
              </a:rPr>
              <a:t>LGBQ </a:t>
            </a:r>
            <a:r>
              <a:rPr kumimoji="0" lang="en-US" sz="2200" b="0" i="0" u="none" strike="noStrike" kern="1200" cap="none" spc="0" normalizeH="0" baseline="0" noProof="0" dirty="0">
                <a:ln>
                  <a:noFill/>
                </a:ln>
                <a:solidFill>
                  <a:prstClr val="black"/>
                </a:solidFill>
                <a:effectLst/>
                <a:uLnTx/>
                <a:uFillTx/>
                <a:latin typeface="Calibri"/>
                <a:ea typeface="+mn-ea"/>
                <a:cs typeface="+mn-cs"/>
              </a:rPr>
              <a:t>are experiencing </a:t>
            </a:r>
            <a:r>
              <a:rPr kumimoji="0" lang="en-US" sz="2200" b="1" i="0" u="none" strike="noStrike" kern="1200" cap="none" spc="0" normalizeH="0" baseline="0" noProof="0" dirty="0">
                <a:ln>
                  <a:noFill/>
                </a:ln>
                <a:solidFill>
                  <a:prstClr val="black"/>
                </a:solidFill>
                <a:effectLst/>
                <a:uLnTx/>
                <a:uFillTx/>
                <a:latin typeface="Calibri"/>
                <a:ea typeface="+mn-ea"/>
                <a:cs typeface="+mn-cs"/>
              </a:rPr>
              <a:t>disproportionate levels of poor mental health and suicide-related behaviors. </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The </a:t>
            </a:r>
            <a:r>
              <a:rPr kumimoji="0" lang="en-US" sz="2200" b="1" i="0" u="none" strike="noStrike" kern="1200" cap="none" spc="0" normalizeH="0" baseline="0" noProof="0" dirty="0">
                <a:ln>
                  <a:noFill/>
                </a:ln>
                <a:solidFill>
                  <a:prstClr val="black"/>
                </a:solidFill>
                <a:effectLst/>
                <a:uLnTx/>
                <a:uFillTx/>
                <a:latin typeface="Calibri"/>
                <a:ea typeface="+mn-ea"/>
                <a:cs typeface="+mn-cs"/>
              </a:rPr>
              <a:t>range of impacts</a:t>
            </a:r>
            <a:r>
              <a:rPr kumimoji="0" lang="en-US" sz="2200" b="0" i="0" u="none" strike="noStrike" kern="1200" cap="none" spc="0" normalizeH="0" baseline="0" noProof="0" dirty="0">
                <a:ln>
                  <a:noFill/>
                </a:ln>
                <a:solidFill>
                  <a:prstClr val="black"/>
                </a:solidFill>
                <a:effectLst/>
                <a:uLnTx/>
                <a:uFillTx/>
                <a:latin typeface="Calibri"/>
                <a:ea typeface="+mn-ea"/>
                <a:cs typeface="+mn-cs"/>
              </a:rPr>
              <a:t> on youth’s daily lives </a:t>
            </a:r>
            <a:r>
              <a:rPr kumimoji="0" lang="en-US" sz="2200" b="1" i="0" u="none" strike="noStrike" kern="1200" cap="none" spc="0" normalizeH="0" baseline="0" noProof="0" dirty="0">
                <a:ln>
                  <a:noFill/>
                </a:ln>
                <a:solidFill>
                  <a:prstClr val="black"/>
                </a:solidFill>
                <a:effectLst/>
                <a:uLnTx/>
                <a:uFillTx/>
                <a:latin typeface="Calibri"/>
                <a:ea typeface="+mn-ea"/>
                <a:cs typeface="+mn-cs"/>
              </a:rPr>
              <a:t>was broad </a:t>
            </a:r>
            <a:r>
              <a:rPr kumimoji="0" lang="en-US" sz="2200" b="0" i="0" u="none" strike="noStrike" kern="1200" cap="none" spc="0" normalizeH="0" baseline="0" noProof="0" dirty="0">
                <a:ln>
                  <a:noFill/>
                </a:ln>
                <a:solidFill>
                  <a:prstClr val="black"/>
                </a:solidFill>
                <a:effectLst/>
                <a:uLnTx/>
                <a:uFillTx/>
                <a:latin typeface="Calibri"/>
                <a:ea typeface="+mn-ea"/>
                <a:cs typeface="+mn-cs"/>
              </a:rPr>
              <a:t>– including difficulties, family economic impacts, hunger, and abuse in the home.</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1" i="0" u="sng" strike="noStrike" kern="1200" cap="none" spc="0" normalizeH="0" baseline="0" noProof="0" dirty="0">
                <a:ln>
                  <a:noFill/>
                </a:ln>
                <a:solidFill>
                  <a:prstClr val="black"/>
                </a:solidFill>
                <a:effectLst/>
                <a:uLnTx/>
                <a:uFillTx/>
                <a:latin typeface="Calibri"/>
                <a:ea typeface="+mn-ea"/>
                <a:cs typeface="+mn-cs"/>
              </a:rPr>
              <a:t>More than half </a:t>
            </a:r>
            <a:r>
              <a:rPr kumimoji="0" lang="en-US" sz="2200" b="0" i="0" u="none" strike="noStrike" kern="1200" cap="none" spc="0" normalizeH="0" baseline="0" noProof="0" dirty="0">
                <a:ln>
                  <a:noFill/>
                </a:ln>
                <a:solidFill>
                  <a:prstClr val="black"/>
                </a:solidFill>
                <a:effectLst/>
                <a:uLnTx/>
                <a:uFillTx/>
                <a:latin typeface="Calibri"/>
                <a:ea typeface="+mn-ea"/>
                <a:cs typeface="+mn-cs"/>
              </a:rPr>
              <a:t>of students experienced </a:t>
            </a:r>
            <a:r>
              <a:rPr kumimoji="0" lang="en-US" sz="2200" b="1" i="0" u="none" strike="noStrike" kern="1200" cap="none" spc="0" normalizeH="0" baseline="0" noProof="0" dirty="0">
                <a:ln>
                  <a:noFill/>
                </a:ln>
                <a:solidFill>
                  <a:prstClr val="black"/>
                </a:solidFill>
                <a:effectLst/>
                <a:uLnTx/>
                <a:uFillTx/>
                <a:latin typeface="Calibri"/>
                <a:ea typeface="+mn-ea"/>
                <a:cs typeface="+mn-cs"/>
              </a:rPr>
              <a:t>emotional abuse </a:t>
            </a:r>
            <a:r>
              <a:rPr kumimoji="0" lang="en-US" sz="2200" b="0" i="0" u="none" strike="noStrike" kern="1200" cap="none" spc="0" normalizeH="0" baseline="0" noProof="0" dirty="0">
                <a:ln>
                  <a:noFill/>
                </a:ln>
                <a:solidFill>
                  <a:prstClr val="black"/>
                </a:solidFill>
                <a:effectLst/>
                <a:uLnTx/>
                <a:uFillTx/>
                <a:latin typeface="Calibri"/>
                <a:ea typeface="+mn-ea"/>
                <a:cs typeface="+mn-cs"/>
              </a:rPr>
              <a:t>in the home and </a:t>
            </a:r>
            <a:r>
              <a:rPr kumimoji="0" lang="en-US" sz="2200" b="1" i="0" u="sng" strike="noStrike" kern="1200" cap="none" spc="0" normalizeH="0" baseline="0" noProof="0" dirty="0">
                <a:ln>
                  <a:noFill/>
                </a:ln>
                <a:solidFill>
                  <a:prstClr val="black"/>
                </a:solidFill>
                <a:effectLst/>
                <a:uLnTx/>
                <a:uFillTx/>
                <a:latin typeface="Calibri"/>
                <a:ea typeface="+mn-ea"/>
                <a:cs typeface="+mn-cs"/>
              </a:rPr>
              <a:t>more than 10% </a:t>
            </a:r>
            <a:r>
              <a:rPr kumimoji="0" lang="en-US" sz="2200" b="0" i="0" u="none" strike="noStrike" kern="1200" cap="none" spc="0" normalizeH="0" baseline="0" noProof="0" dirty="0">
                <a:ln>
                  <a:noFill/>
                </a:ln>
                <a:solidFill>
                  <a:prstClr val="black"/>
                </a:solidFill>
                <a:effectLst/>
                <a:uLnTx/>
                <a:uFillTx/>
                <a:latin typeface="Calibri"/>
                <a:ea typeface="+mn-ea"/>
                <a:cs typeface="+mn-cs"/>
              </a:rPr>
              <a:t>reported </a:t>
            </a:r>
            <a:r>
              <a:rPr kumimoji="0" lang="en-US" sz="2200" b="1" i="0" u="none" strike="noStrike" kern="1200" cap="none" spc="0" normalizeH="0" baseline="0" noProof="0" dirty="0">
                <a:ln>
                  <a:noFill/>
                </a:ln>
                <a:solidFill>
                  <a:prstClr val="black"/>
                </a:solidFill>
                <a:effectLst/>
                <a:uLnTx/>
                <a:uFillTx/>
                <a:latin typeface="Calibri"/>
                <a:ea typeface="+mn-ea"/>
                <a:cs typeface="+mn-cs"/>
              </a:rPr>
              <a:t>physical abuse</a:t>
            </a:r>
            <a:r>
              <a:rPr kumimoji="0" lang="en-US" sz="2200" b="0" i="0" u="none" strike="noStrike" kern="1200" cap="none" spc="0" normalizeH="0" baseline="0" noProof="0" dirty="0">
                <a:ln>
                  <a:noFill/>
                </a:ln>
                <a:solidFill>
                  <a:prstClr val="black"/>
                </a:solidFill>
                <a:effectLst/>
                <a:uLnTx/>
                <a:uFillTx/>
                <a:latin typeface="Calibri"/>
                <a:ea typeface="+mn-ea"/>
                <a:cs typeface="+mn-cs"/>
              </a:rPr>
              <a:t> in the home.</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1" i="0" u="sng" strike="noStrike" kern="1200" cap="none" spc="0" normalizeH="0" baseline="0" noProof="0" dirty="0">
                <a:ln>
                  <a:noFill/>
                </a:ln>
                <a:solidFill>
                  <a:prstClr val="black"/>
                </a:solidFill>
                <a:effectLst/>
                <a:uLnTx/>
                <a:uFillTx/>
                <a:latin typeface="Calibri"/>
                <a:ea typeface="+mn-ea"/>
                <a:cs typeface="+mn-cs"/>
              </a:rPr>
              <a:t>Lesbian, gay, and bisexual </a:t>
            </a:r>
            <a:r>
              <a:rPr kumimoji="0" lang="en-US" sz="2200" b="0" i="0" u="none" strike="noStrike" kern="1200" cap="none" spc="0" normalizeH="0" baseline="0" noProof="0" dirty="0">
                <a:ln>
                  <a:noFill/>
                </a:ln>
                <a:solidFill>
                  <a:prstClr val="black"/>
                </a:solidFill>
                <a:effectLst/>
                <a:uLnTx/>
                <a:uFillTx/>
                <a:latin typeface="Calibri"/>
                <a:ea typeface="+mn-ea"/>
                <a:cs typeface="+mn-cs"/>
              </a:rPr>
              <a:t>students were far </a:t>
            </a:r>
            <a:r>
              <a:rPr kumimoji="0" lang="en-US" sz="2200" b="1" i="0" u="none" strike="noStrike" kern="1200" cap="none" spc="0" normalizeH="0" baseline="0" noProof="0" dirty="0">
                <a:ln>
                  <a:noFill/>
                </a:ln>
                <a:solidFill>
                  <a:prstClr val="black"/>
                </a:solidFill>
                <a:effectLst/>
                <a:uLnTx/>
                <a:uFillTx/>
                <a:latin typeface="Calibri"/>
                <a:ea typeface="+mn-ea"/>
                <a:cs typeface="+mn-cs"/>
              </a:rPr>
              <a:t>more likely to report physical abuse.</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1" i="0" u="sng" strike="noStrike" kern="1200" cap="none" spc="0" normalizeH="0" baseline="0" noProof="0" dirty="0">
                <a:ln>
                  <a:noFill/>
                </a:ln>
                <a:solidFill>
                  <a:prstClr val="black"/>
                </a:solidFill>
                <a:effectLst/>
                <a:uLnTx/>
                <a:uFillTx/>
                <a:latin typeface="Calibri"/>
                <a:ea typeface="+mn-ea"/>
                <a:cs typeface="+mn-cs"/>
              </a:rPr>
              <a:t>Black</a:t>
            </a:r>
            <a:r>
              <a:rPr kumimoji="0" lang="en-US" sz="2200" b="1"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students were </a:t>
            </a:r>
            <a:r>
              <a:rPr kumimoji="0" lang="en-US" sz="2200" b="1" i="0" u="none" strike="noStrike" kern="1200" cap="none" spc="0" normalizeH="0" baseline="0" noProof="0" dirty="0">
                <a:ln>
                  <a:noFill/>
                </a:ln>
                <a:solidFill>
                  <a:prstClr val="black"/>
                </a:solidFill>
                <a:effectLst/>
                <a:uLnTx/>
                <a:uFillTx/>
                <a:latin typeface="Calibri"/>
                <a:ea typeface="+mn-ea"/>
                <a:cs typeface="+mn-cs"/>
              </a:rPr>
              <a:t>most likely to report hunger</a:t>
            </a:r>
            <a:r>
              <a:rPr kumimoji="0" lang="en-US" sz="2200" b="0" i="0" u="none" strike="noStrike" kern="1200" cap="none" spc="0" normalizeH="0" baseline="0" noProof="0" dirty="0">
                <a:ln>
                  <a:noFill/>
                </a:ln>
                <a:solidFill>
                  <a:prstClr val="black"/>
                </a:solidFill>
                <a:effectLst/>
                <a:uLnTx/>
                <a:uFillTx/>
                <a:latin typeface="Calibri"/>
                <a:ea typeface="+mn-ea"/>
                <a:cs typeface="+mn-cs"/>
              </a:rPr>
              <a:t>, with nearly a third reporting that there was not enough food in their home during the pandemic.</a:t>
            </a:r>
          </a:p>
        </p:txBody>
      </p:sp>
    </p:spTree>
    <p:extLst>
      <p:ext uri="{BB962C8B-B14F-4D97-AF65-F5344CB8AC3E}">
        <p14:creationId xmlns:p14="http://schemas.microsoft.com/office/powerpoint/2010/main" val="70432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48611CA-C411-4CE7-A5DE-B057667934DE}"/>
              </a:ext>
            </a:extLst>
          </p:cNvPr>
          <p:cNvSpPr/>
          <p:nvPr/>
        </p:nvSpPr>
        <p:spPr>
          <a:xfrm>
            <a:off x="168443" y="174171"/>
            <a:ext cx="1187769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Factors Impacting Youth Mental Health (2021)</a:t>
            </a:r>
          </a:p>
        </p:txBody>
      </p:sp>
      <p:pic>
        <p:nvPicPr>
          <p:cNvPr id="5" name="Picture 4">
            <a:extLst>
              <a:ext uri="{FF2B5EF4-FFF2-40B4-BE49-F238E27FC236}">
                <a16:creationId xmlns:a16="http://schemas.microsoft.com/office/drawing/2014/main" id="{89B49770-EC79-4F37-BBC6-523A7BCCA642}"/>
              </a:ext>
            </a:extLst>
          </p:cNvPr>
          <p:cNvPicPr>
            <a:picLocks noChangeAspect="1"/>
          </p:cNvPicPr>
          <p:nvPr/>
        </p:nvPicPr>
        <p:blipFill rotWithShape="1">
          <a:blip r:embed="rId3"/>
          <a:srcRect l="3093" t="1343" r="1155" b="2266"/>
          <a:stretch/>
        </p:blipFill>
        <p:spPr>
          <a:xfrm>
            <a:off x="1340686" y="1045338"/>
            <a:ext cx="4625547" cy="4999128"/>
          </a:xfrm>
          <a:prstGeom prst="rect">
            <a:avLst/>
          </a:prstGeom>
        </p:spPr>
      </p:pic>
      <p:sp>
        <p:nvSpPr>
          <p:cNvPr id="6" name="TextBox 5">
            <a:extLst>
              <a:ext uri="{FF2B5EF4-FFF2-40B4-BE49-F238E27FC236}">
                <a16:creationId xmlns:a16="http://schemas.microsoft.com/office/drawing/2014/main" id="{5AD9B6DC-03C9-40BA-850B-3D123BB621A3}"/>
              </a:ext>
            </a:extLst>
          </p:cNvPr>
          <p:cNvSpPr txBox="1"/>
          <p:nvPr/>
        </p:nvSpPr>
        <p:spPr>
          <a:xfrm>
            <a:off x="0" y="6160916"/>
            <a:ext cx="968969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General, U. S. (2021). </a:t>
            </a:r>
            <a:r>
              <a:rPr kumimoji="0" lang="en-US" sz="600" b="0" i="1" u="none" strike="noStrike" kern="1200" cap="none" spc="0" normalizeH="0" baseline="0" noProof="0" dirty="0">
                <a:ln>
                  <a:noFill/>
                </a:ln>
                <a:solidFill>
                  <a:prstClr val="black"/>
                </a:solidFill>
                <a:effectLst/>
                <a:uLnTx/>
                <a:uFillTx/>
                <a:latin typeface="Calibri"/>
                <a:ea typeface="+mn-ea"/>
                <a:cs typeface="+mn-cs"/>
              </a:rPr>
              <a:t>Protecting Youth Mental Health: The U.S. Surgeon General's Advisory. </a:t>
            </a:r>
            <a:r>
              <a:rPr kumimoji="0" lang="en-US" sz="600" b="0" i="0" u="none" strike="noStrike" kern="1200" cap="none" spc="0" normalizeH="0" baseline="0" noProof="0" dirty="0">
                <a:ln>
                  <a:noFill/>
                </a:ln>
                <a:solidFill>
                  <a:prstClr val="black"/>
                </a:solidFill>
                <a:effectLst/>
                <a:uLnTx/>
                <a:uFillTx/>
                <a:latin typeface="Calibri"/>
                <a:ea typeface="+mn-ea"/>
                <a:cs typeface="+mn-cs"/>
              </a:rPr>
              <a:t>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4"/>
              </a:rPr>
              <a:t>https://www.hhs.gov/sites/default/files/surgeon-general-youth-mental-health-advisory.pdf</a:t>
            </a: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Administration, S. A. (2020). </a:t>
            </a:r>
            <a:r>
              <a:rPr kumimoji="0" lang="en-US" sz="600" b="0" i="1" u="none" strike="noStrike" kern="1200" cap="none" spc="0" normalizeH="0" baseline="0" noProof="0" dirty="0">
                <a:ln>
                  <a:noFill/>
                </a:ln>
                <a:solidFill>
                  <a:prstClr val="black"/>
                </a:solidFill>
                <a:effectLst/>
                <a:uLnTx/>
                <a:uFillTx/>
                <a:latin typeface="Calibri"/>
                <a:ea typeface="+mn-ea"/>
                <a:cs typeface="+mn-cs"/>
              </a:rPr>
              <a:t>Key Substance Use and Mental Health Indicators in the United States: Results from the 2020 National Survey on Drug Use and Health. </a:t>
            </a:r>
            <a:r>
              <a:rPr kumimoji="0" lang="en-US" sz="600" b="0" i="0" u="none" strike="noStrike" kern="1200" cap="none" spc="0" normalizeH="0" baseline="0" noProof="0" dirty="0">
                <a:ln>
                  <a:noFill/>
                </a:ln>
                <a:solidFill>
                  <a:prstClr val="black"/>
                </a:solidFill>
                <a:effectLst/>
                <a:uLnTx/>
                <a:uFillTx/>
                <a:latin typeface="Calibri"/>
                <a:ea typeface="+mn-ea"/>
                <a:cs typeface="+mn-cs"/>
              </a:rPr>
              <a:t>Rockville, MD: Center for Behavioral Health Statistics and Quality. 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5"/>
              </a:rPr>
              <a:t>https://www.samhsa.gov/data/sites/default/files/reports/rpt35325/NSDUHFFRPDFWHTMLFiles2020/2020NSDUHFFR1PDFW102121.pdf</a:t>
            </a:r>
            <a:r>
              <a:rPr kumimoji="0" lang="en-US" sz="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CDC (2022). Adolescent Behaviors and Experiences Survey (ABES). </a:t>
            </a:r>
            <a:r>
              <a:rPr kumimoji="0" lang="en-US" sz="600" b="0" i="1" u="none" strike="noStrike" kern="1200" cap="none" spc="0" normalizeH="0" baseline="0" noProof="0" dirty="0">
                <a:ln>
                  <a:noFill/>
                </a:ln>
                <a:solidFill>
                  <a:prstClr val="black"/>
                </a:solidFill>
                <a:effectLst/>
                <a:uLnTx/>
                <a:uFillTx/>
                <a:latin typeface="Calibri"/>
                <a:ea typeface="+mn-ea"/>
                <a:cs typeface="+mn-cs"/>
              </a:rPr>
              <a:t>Center for Disease Control and Prevention. </a:t>
            </a:r>
            <a:r>
              <a:rPr kumimoji="0" lang="en-US" sz="600" b="0" i="0" u="none" strike="noStrike" kern="1200" cap="none" spc="0" normalizeH="0" baseline="0" noProof="0" dirty="0">
                <a:ln>
                  <a:noFill/>
                </a:ln>
                <a:solidFill>
                  <a:prstClr val="black"/>
                </a:solidFill>
                <a:effectLst/>
                <a:uLnTx/>
                <a:uFillTx/>
                <a:latin typeface="Calibri"/>
                <a:ea typeface="+mn-ea"/>
                <a:cs typeface="+mn-cs"/>
              </a:rPr>
              <a:t>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6"/>
              </a:rPr>
              <a:t>https://www.cdc.gov/healthyyouth/data/abes/tables/summary.htm#MH</a:t>
            </a:r>
            <a:r>
              <a:rPr kumimoji="0" lang="en-US" sz="6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 name="Graphic 2" descr="Magnifying glass outline">
            <a:extLst>
              <a:ext uri="{FF2B5EF4-FFF2-40B4-BE49-F238E27FC236}">
                <a16:creationId xmlns:a16="http://schemas.microsoft.com/office/drawing/2014/main" id="{89A34F1B-DBDE-4269-95D8-57548BBC16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181926" flipH="1">
            <a:off x="5555334" y="544328"/>
            <a:ext cx="6001147" cy="6001147"/>
          </a:xfrm>
          <a:prstGeom prst="rect">
            <a:avLst/>
          </a:prstGeom>
        </p:spPr>
      </p:pic>
      <p:sp>
        <p:nvSpPr>
          <p:cNvPr id="9" name="TextBox 8">
            <a:extLst>
              <a:ext uri="{FF2B5EF4-FFF2-40B4-BE49-F238E27FC236}">
                <a16:creationId xmlns:a16="http://schemas.microsoft.com/office/drawing/2014/main" id="{B378FF86-56A1-4A43-B54E-2D1AF8CC909D}"/>
              </a:ext>
            </a:extLst>
          </p:cNvPr>
          <p:cNvSpPr txBox="1"/>
          <p:nvPr/>
        </p:nvSpPr>
        <p:spPr>
          <a:xfrm flipH="1">
            <a:off x="8008287" y="2176393"/>
            <a:ext cx="2743200"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Relationships with parents, caregivers, siblings; family mental health; financial stability; domestic violence, trauma</a:t>
            </a:r>
          </a:p>
        </p:txBody>
      </p:sp>
    </p:spTree>
    <p:extLst>
      <p:ext uri="{BB962C8B-B14F-4D97-AF65-F5344CB8AC3E}">
        <p14:creationId xmlns:p14="http://schemas.microsoft.com/office/powerpoint/2010/main" val="1155738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E1FB4DE-A791-45E0-A7AE-D37FB0FBFBEC}"/>
              </a:ext>
            </a:extLst>
          </p:cNvPr>
          <p:cNvSpPr txBox="1"/>
          <p:nvPr/>
        </p:nvSpPr>
        <p:spPr>
          <a:xfrm>
            <a:off x="1630325" y="1860697"/>
            <a:ext cx="8931349" cy="276691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60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What is </a:t>
            </a:r>
            <a:r>
              <a:rPr kumimoji="0" lang="en-US" sz="4000" b="1" i="0" u="none" strike="noStrike" kern="1200" cap="none" spc="0" normalizeH="0" baseline="0" noProof="0" dirty="0">
                <a:ln>
                  <a:noFill/>
                </a:ln>
                <a:solidFill>
                  <a:prstClr val="black"/>
                </a:solidFill>
                <a:effectLst/>
                <a:uLnTx/>
                <a:uFillTx/>
                <a:latin typeface="Calibri"/>
                <a:ea typeface="+mn-ea"/>
                <a:cs typeface="+mn-cs"/>
              </a:rPr>
              <a:t>SAMHSA’s role </a:t>
            </a:r>
            <a:r>
              <a:rPr kumimoji="0" lang="en-US" sz="4000" b="0" i="0" u="none" strike="noStrike" kern="1200" cap="none" spc="0" normalizeH="0" baseline="0" noProof="0" dirty="0">
                <a:ln>
                  <a:noFill/>
                </a:ln>
                <a:solidFill>
                  <a:prstClr val="black"/>
                </a:solidFill>
                <a:effectLst/>
                <a:uLnTx/>
                <a:uFillTx/>
                <a:latin typeface="Calibri"/>
                <a:ea typeface="+mn-ea"/>
                <a:cs typeface="+mn-cs"/>
              </a:rPr>
              <a:t>in addressing the risk factors and promoting the protective factors impacting youth well-being?</a:t>
            </a:r>
          </a:p>
        </p:txBody>
      </p:sp>
    </p:spTree>
    <p:extLst>
      <p:ext uri="{BB962C8B-B14F-4D97-AF65-F5344CB8AC3E}">
        <p14:creationId xmlns:p14="http://schemas.microsoft.com/office/powerpoint/2010/main" val="222621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BEF87-C08A-4984-84E5-5ED9A06719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48611CA-C411-4CE7-A5DE-B057667934DE}"/>
              </a:ext>
            </a:extLst>
          </p:cNvPr>
          <p:cNvSpPr/>
          <p:nvPr/>
        </p:nvSpPr>
        <p:spPr>
          <a:xfrm>
            <a:off x="168443" y="174171"/>
            <a:ext cx="1187769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President’s Strategy to Address Our National Mental Health Crisis</a:t>
            </a:r>
          </a:p>
        </p:txBody>
      </p:sp>
      <p:sp>
        <p:nvSpPr>
          <p:cNvPr id="7" name="Content Placeholder 1">
            <a:extLst>
              <a:ext uri="{FF2B5EF4-FFF2-40B4-BE49-F238E27FC236}">
                <a16:creationId xmlns:a16="http://schemas.microsoft.com/office/drawing/2014/main" id="{CB6B4564-4418-4A64-84D0-B0BA91F90C7E}"/>
              </a:ext>
            </a:extLst>
          </p:cNvPr>
          <p:cNvSpPr txBox="1">
            <a:spLocks/>
          </p:cNvSpPr>
          <p:nvPr/>
        </p:nvSpPr>
        <p:spPr>
          <a:xfrm>
            <a:off x="609600" y="941508"/>
            <a:ext cx="11214970" cy="5389351"/>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Strengthen System Capacity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Invest in proven programs that bring providers into behavioral health.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Pilot new approaches to train a diverse group of paraprofessionals.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Build a national certification program for peer specialists.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Promote the mental well-being of our </a:t>
            </a:r>
            <a:r>
              <a:rPr kumimoji="0" lang="en-US" sz="1400" b="0" i="0" u="none" strike="noStrike" kern="1200" cap="none" spc="0" normalizeH="0" baseline="0" noProof="0" dirty="0">
                <a:ln>
                  <a:solidFill>
                    <a:srgbClr val="4BACC6"/>
                  </a:solidFill>
                </a:ln>
                <a:solidFill>
                  <a:srgbClr val="4BACC6"/>
                </a:solidFill>
                <a:effectLst/>
                <a:uLnTx/>
                <a:uFillTx/>
                <a:latin typeface="Calibri"/>
                <a:ea typeface="+mn-ea"/>
                <a:cs typeface="+mn-cs"/>
              </a:rPr>
              <a:t>frontline health workforce.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Launch the </a:t>
            </a:r>
            <a:r>
              <a:rPr kumimoji="0" lang="en-US" sz="1400" b="0" i="0" u="none" strike="noStrike" kern="1200" cap="none" spc="0" normalizeH="0" baseline="0" noProof="0" dirty="0">
                <a:ln>
                  <a:solidFill>
                    <a:srgbClr val="4BACC6"/>
                  </a:solidFill>
                </a:ln>
                <a:solidFill>
                  <a:srgbClr val="4BACC6"/>
                </a:solidFill>
                <a:effectLst/>
                <a:uLnTx/>
                <a:uFillTx/>
                <a:latin typeface="Calibri"/>
                <a:ea typeface="+mn-ea"/>
                <a:cs typeface="+mn-cs"/>
              </a:rPr>
              <a:t>“988” </a:t>
            </a:r>
            <a:r>
              <a:rPr kumimoji="0" lang="en-US" sz="1400" b="0" i="0" u="none" strike="noStrike" kern="1200" cap="none" spc="0" normalizeH="0" baseline="0" noProof="0" dirty="0">
                <a:ln>
                  <a:noFill/>
                </a:ln>
                <a:solidFill>
                  <a:prstClr val="black"/>
                </a:solidFill>
                <a:effectLst/>
                <a:uLnTx/>
                <a:uFillTx/>
                <a:latin typeface="Calibri"/>
                <a:ea typeface="+mn-ea"/>
                <a:cs typeface="+mn-cs"/>
              </a:rPr>
              <a:t>crisis response line and strengthen community-based crisis response.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Expand the availability of evidence-based community mental health services.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Invest in research on new practice models.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Connect Americans to Care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Expand and strengthen parity.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Integrate mental health and substance use treatment into primary care settings.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Improve veterans’ access to same-day mental health care.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Expand access to tele- and virtual mental health care options.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Expand access to mental health support in </a:t>
            </a:r>
            <a:r>
              <a:rPr kumimoji="0" lang="en-US" sz="1400" b="0" i="0" u="none" strike="noStrike" kern="1200" cap="none" spc="0" normalizeH="0" baseline="0" noProof="0" dirty="0">
                <a:ln>
                  <a:solidFill>
                    <a:srgbClr val="4BACC6"/>
                  </a:solidFill>
                </a:ln>
                <a:solidFill>
                  <a:srgbClr val="4BACC6"/>
                </a:solidFill>
                <a:effectLst/>
                <a:uLnTx/>
                <a:uFillTx/>
                <a:latin typeface="Calibri"/>
                <a:ea typeface="+mn-ea"/>
                <a:cs typeface="+mn-cs"/>
              </a:rPr>
              <a:t>schools and colleges and universities</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Embed and co-locate mental health and substance use providers into community-based settings.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Increase behavioral health navigation resources.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Support Americans by Creating Healthy Environments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Strengthen children’s privacy and ban targeted advertising for children online.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Institute stronger online protections for young people, including prioritizing safety by design standards and practices for online platforms, products, and services.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Stop discriminatory algorithmic decision-making that limits opportunities for young Americans.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Invest in research on social media’s mental harms.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Expand </a:t>
            </a:r>
            <a:r>
              <a:rPr kumimoji="0" lang="en-US" sz="1400" b="0" i="0" u="none" strike="noStrike" kern="1200" cap="none" spc="0" normalizeH="0" baseline="0" noProof="0" dirty="0">
                <a:ln>
                  <a:solidFill>
                    <a:srgbClr val="4BACC6"/>
                  </a:solidFill>
                </a:ln>
                <a:solidFill>
                  <a:srgbClr val="4BACC6"/>
                </a:solidFill>
                <a:effectLst/>
                <a:uLnTx/>
                <a:uFillTx/>
                <a:latin typeface="Calibri"/>
                <a:ea typeface="+mn-ea"/>
                <a:cs typeface="+mn-cs"/>
              </a:rPr>
              <a:t>early childhood and school-based intervention </a:t>
            </a:r>
            <a:r>
              <a:rPr kumimoji="0" lang="en-US" sz="1400" b="0" i="0" u="none" strike="noStrike" kern="1200" cap="none" spc="0" normalizeH="0" baseline="0" noProof="0" dirty="0">
                <a:ln>
                  <a:noFill/>
                </a:ln>
                <a:solidFill>
                  <a:prstClr val="black"/>
                </a:solidFill>
                <a:effectLst/>
                <a:uLnTx/>
                <a:uFillTx/>
                <a:latin typeface="Calibri"/>
                <a:ea typeface="+mn-ea"/>
                <a:cs typeface="+mn-cs"/>
              </a:rPr>
              <a:t>services and supports.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Set students up for success.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Increase mental health resources for justice-involved populations.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solidFill>
                    <a:srgbClr val="4BACC6"/>
                  </a:solidFill>
                </a:ln>
                <a:solidFill>
                  <a:srgbClr val="4BACC6"/>
                </a:solidFill>
                <a:effectLst/>
                <a:uLnTx/>
                <a:uFillTx/>
                <a:latin typeface="Calibri"/>
                <a:ea typeface="+mn-ea"/>
                <a:cs typeface="+mn-cs"/>
              </a:rPr>
              <a:t>Train</a:t>
            </a:r>
            <a:r>
              <a:rPr kumimoji="0" lang="en-US" sz="1400" b="0" i="0" u="none" strike="noStrike" kern="1200" cap="none" spc="0" normalizeH="0" baseline="0" noProof="0" dirty="0">
                <a:ln>
                  <a:noFill/>
                </a:ln>
                <a:solidFill>
                  <a:prstClr val="black"/>
                </a:solidFill>
                <a:effectLst/>
                <a:uLnTx/>
                <a:uFillTx/>
                <a:latin typeface="Calibri"/>
                <a:ea typeface="+mn-ea"/>
                <a:cs typeface="+mn-cs"/>
              </a:rPr>
              <a:t> social and human services professionals in basic mental health skills.</a:t>
            </a:r>
          </a:p>
        </p:txBody>
      </p:sp>
      <p:pic>
        <p:nvPicPr>
          <p:cNvPr id="2" name="Picture 1">
            <a:extLst>
              <a:ext uri="{FF2B5EF4-FFF2-40B4-BE49-F238E27FC236}">
                <a16:creationId xmlns:a16="http://schemas.microsoft.com/office/drawing/2014/main" id="{576CECAA-3B6A-4E87-8A39-7187A78A482F}"/>
              </a:ext>
            </a:extLst>
          </p:cNvPr>
          <p:cNvPicPr>
            <a:picLocks noChangeAspect="1"/>
          </p:cNvPicPr>
          <p:nvPr/>
        </p:nvPicPr>
        <p:blipFill>
          <a:blip r:embed="rId3"/>
          <a:stretch>
            <a:fillRect/>
          </a:stretch>
        </p:blipFill>
        <p:spPr>
          <a:xfrm>
            <a:off x="9239250" y="912470"/>
            <a:ext cx="2952750" cy="1758962"/>
          </a:xfrm>
          <a:prstGeom prst="rect">
            <a:avLst/>
          </a:prstGeom>
        </p:spPr>
      </p:pic>
      <p:sp>
        <p:nvSpPr>
          <p:cNvPr id="9" name="TextBox 8">
            <a:extLst>
              <a:ext uri="{FF2B5EF4-FFF2-40B4-BE49-F238E27FC236}">
                <a16:creationId xmlns:a16="http://schemas.microsoft.com/office/drawing/2014/main" id="{072CDD91-5023-403F-BA7E-497B2FA61283}"/>
              </a:ext>
            </a:extLst>
          </p:cNvPr>
          <p:cNvSpPr txBox="1"/>
          <p:nvPr/>
        </p:nvSpPr>
        <p:spPr>
          <a:xfrm>
            <a:off x="0" y="6513421"/>
            <a:ext cx="968969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The White House (2022). FACT SHEET: President Biden to Announce Strategy to Address Our National Mental Health Crisis, As Part of Unity Agenda in his First State of the Union The White House. Retrieved from: </a:t>
            </a:r>
            <a:r>
              <a:rPr kumimoji="0" lang="en-US" sz="600" b="0" i="0" u="none" strike="noStrike" kern="1200" cap="none" spc="0" normalizeH="0" baseline="0" noProof="0" dirty="0">
                <a:ln>
                  <a:noFill/>
                </a:ln>
                <a:solidFill>
                  <a:prstClr val="black"/>
                </a:solidFill>
                <a:effectLst/>
                <a:uLnTx/>
                <a:uFillTx/>
                <a:latin typeface="Calibri"/>
                <a:ea typeface="+mn-ea"/>
                <a:cs typeface="+mn-cs"/>
                <a:hlinkClick r:id="rId4"/>
              </a:rPr>
              <a:t>https://www.whitehouse.gov/briefing-room/statements-releases/2022/03/01/fact-sheet-president-biden-to-announce-strategy-to-address-our-national-mental-health-crisis-as-part-of-unity-agenda-in-his-first-state-of-the-union/</a:t>
            </a:r>
            <a:r>
              <a:rPr kumimoji="0" lang="en-US" sz="6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509497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52757085-8D0A-4D1C-90DC-3C7A9E4F6655}"/>
              </a:ext>
            </a:extLst>
          </p:cNvPr>
          <p:cNvSpPr/>
          <p:nvPr/>
        </p:nvSpPr>
        <p:spPr>
          <a:xfrm>
            <a:off x="5120862" y="4826142"/>
            <a:ext cx="2568046" cy="54864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64592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Recovery</a:t>
            </a:r>
          </a:p>
        </p:txBody>
      </p:sp>
      <p:sp>
        <p:nvSpPr>
          <p:cNvPr id="4" name="Title 3">
            <a:extLst>
              <a:ext uri="{FF2B5EF4-FFF2-40B4-BE49-F238E27FC236}">
                <a16:creationId xmlns:a16="http://schemas.microsoft.com/office/drawing/2014/main" id="{271DD4FF-2A25-419E-9EB6-21F359C89617}"/>
              </a:ext>
            </a:extLst>
          </p:cNvPr>
          <p:cNvSpPr>
            <a:spLocks noGrp="1"/>
          </p:cNvSpPr>
          <p:nvPr>
            <p:ph type="title"/>
          </p:nvPr>
        </p:nvSpPr>
        <p:spPr/>
        <p:txBody>
          <a:bodyPr>
            <a:noAutofit/>
          </a:bodyPr>
          <a:lstStyle/>
          <a:p>
            <a:r>
              <a:rPr lang="en-US" sz="2800" dirty="0"/>
              <a:t>SAMHSA Priorities and Cross-Cutting Principles</a:t>
            </a:r>
          </a:p>
        </p:txBody>
      </p:sp>
      <p:sp>
        <p:nvSpPr>
          <p:cNvPr id="26" name="Rectangle 25">
            <a:extLst>
              <a:ext uri="{FF2B5EF4-FFF2-40B4-BE49-F238E27FC236}">
                <a16:creationId xmlns:a16="http://schemas.microsoft.com/office/drawing/2014/main" id="{3BB2B143-E752-468A-8904-F7B7743F1CB0}"/>
              </a:ext>
            </a:extLst>
          </p:cNvPr>
          <p:cNvSpPr/>
          <p:nvPr/>
        </p:nvSpPr>
        <p:spPr>
          <a:xfrm>
            <a:off x="5120863" y="3118193"/>
            <a:ext cx="2568044" cy="54864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64592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Workforce</a:t>
            </a:r>
          </a:p>
        </p:txBody>
      </p:sp>
      <p:sp>
        <p:nvSpPr>
          <p:cNvPr id="27" name="Rectangle 26">
            <a:extLst>
              <a:ext uri="{FF2B5EF4-FFF2-40B4-BE49-F238E27FC236}">
                <a16:creationId xmlns:a16="http://schemas.microsoft.com/office/drawing/2014/main" id="{2BA02C69-D10F-41DB-B721-301BA642F147}"/>
              </a:ext>
            </a:extLst>
          </p:cNvPr>
          <p:cNvSpPr/>
          <p:nvPr/>
        </p:nvSpPr>
        <p:spPr>
          <a:xfrm>
            <a:off x="5120864" y="4010806"/>
            <a:ext cx="2568045" cy="54864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64592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Financing</a:t>
            </a:r>
          </a:p>
        </p:txBody>
      </p:sp>
      <p:sp>
        <p:nvSpPr>
          <p:cNvPr id="28" name="Rectangle 27">
            <a:extLst>
              <a:ext uri="{FF2B5EF4-FFF2-40B4-BE49-F238E27FC236}">
                <a16:creationId xmlns:a16="http://schemas.microsoft.com/office/drawing/2014/main" id="{52A573F1-F0EF-49A8-B320-A73C819B39F1}"/>
              </a:ext>
            </a:extLst>
          </p:cNvPr>
          <p:cNvSpPr/>
          <p:nvPr/>
        </p:nvSpPr>
        <p:spPr>
          <a:xfrm>
            <a:off x="5120861" y="2253701"/>
            <a:ext cx="2568046" cy="54864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64592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Equity</a:t>
            </a:r>
          </a:p>
        </p:txBody>
      </p:sp>
      <p:sp>
        <p:nvSpPr>
          <p:cNvPr id="29" name="Oval 28">
            <a:extLst>
              <a:ext uri="{FF2B5EF4-FFF2-40B4-BE49-F238E27FC236}">
                <a16:creationId xmlns:a16="http://schemas.microsoft.com/office/drawing/2014/main" id="{81458BE3-4385-4F8A-8483-DCDADA6BF09A}"/>
              </a:ext>
            </a:extLst>
          </p:cNvPr>
          <p:cNvSpPr/>
          <p:nvPr/>
        </p:nvSpPr>
        <p:spPr>
          <a:xfrm>
            <a:off x="1791180" y="1602893"/>
            <a:ext cx="4695245" cy="4261879"/>
          </a:xfrm>
          <a:prstGeom prst="ellipse">
            <a:avLst/>
          </a:prstGeom>
          <a:solidFill>
            <a:schemeClr val="bg1"/>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9B5277D-CCD8-45F8-99F3-A9CB840FB37B}"/>
              </a:ext>
            </a:extLst>
          </p:cNvPr>
          <p:cNvSpPr/>
          <p:nvPr/>
        </p:nvSpPr>
        <p:spPr>
          <a:xfrm>
            <a:off x="3596951" y="3220350"/>
            <a:ext cx="1064776" cy="1064776"/>
          </a:xfrm>
          <a:custGeom>
            <a:avLst/>
            <a:gdLst>
              <a:gd name="connsiteX0" fmla="*/ 0 w 1064776"/>
              <a:gd name="connsiteY0" fmla="*/ 532388 h 1064776"/>
              <a:gd name="connsiteX1" fmla="*/ 532388 w 1064776"/>
              <a:gd name="connsiteY1" fmla="*/ 0 h 1064776"/>
              <a:gd name="connsiteX2" fmla="*/ 1064776 w 1064776"/>
              <a:gd name="connsiteY2" fmla="*/ 532388 h 1064776"/>
              <a:gd name="connsiteX3" fmla="*/ 532388 w 1064776"/>
              <a:gd name="connsiteY3" fmla="*/ 1064776 h 1064776"/>
              <a:gd name="connsiteX4" fmla="*/ 0 w 1064776"/>
              <a:gd name="connsiteY4" fmla="*/ 532388 h 106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76" h="1064776">
                <a:moveTo>
                  <a:pt x="0" y="532388"/>
                </a:moveTo>
                <a:cubicBezTo>
                  <a:pt x="0" y="238358"/>
                  <a:pt x="238358" y="0"/>
                  <a:pt x="532388" y="0"/>
                </a:cubicBezTo>
                <a:cubicBezTo>
                  <a:pt x="826418" y="0"/>
                  <a:pt x="1064776" y="238358"/>
                  <a:pt x="1064776" y="532388"/>
                </a:cubicBezTo>
                <a:cubicBezTo>
                  <a:pt x="1064776" y="826418"/>
                  <a:pt x="826418" y="1064776"/>
                  <a:pt x="532388" y="1064776"/>
                </a:cubicBezTo>
                <a:cubicBezTo>
                  <a:pt x="238358" y="1064776"/>
                  <a:pt x="0" y="826418"/>
                  <a:pt x="0" y="532388"/>
                </a:cubicBezTo>
                <a:close/>
              </a:path>
            </a:pathLst>
          </a:custGeom>
          <a:solidFill>
            <a:schemeClr val="bg1"/>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2918" tIns="162918" rIns="162918" bIns="162918"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SAMHSA priorities</a:t>
            </a:r>
          </a:p>
        </p:txBody>
      </p:sp>
      <p:sp>
        <p:nvSpPr>
          <p:cNvPr id="31" name="Freeform: Shape 30">
            <a:extLst>
              <a:ext uri="{FF2B5EF4-FFF2-40B4-BE49-F238E27FC236}">
                <a16:creationId xmlns:a16="http://schemas.microsoft.com/office/drawing/2014/main" id="{A817770A-4A9A-4931-8966-A6F1131DBE3A}"/>
              </a:ext>
            </a:extLst>
          </p:cNvPr>
          <p:cNvSpPr/>
          <p:nvPr/>
        </p:nvSpPr>
        <p:spPr>
          <a:xfrm rot="16200000">
            <a:off x="4031499" y="3109103"/>
            <a:ext cx="195683" cy="26815"/>
          </a:xfrm>
          <a:custGeom>
            <a:avLst/>
            <a:gdLst>
              <a:gd name="connsiteX0" fmla="*/ 0 w 195683"/>
              <a:gd name="connsiteY0" fmla="*/ 13407 h 26815"/>
              <a:gd name="connsiteX1" fmla="*/ 195683 w 195683"/>
              <a:gd name="connsiteY1" fmla="*/ 13407 h 26815"/>
            </a:gdLst>
            <a:ahLst/>
            <a:cxnLst>
              <a:cxn ang="0">
                <a:pos x="connsiteX0" y="connsiteY0"/>
              </a:cxn>
              <a:cxn ang="0">
                <a:pos x="connsiteX1" y="connsiteY1"/>
              </a:cxn>
            </a:cxnLst>
            <a:rect l="l" t="t" r="r" b="b"/>
            <a:pathLst>
              <a:path w="195683" h="26815">
                <a:moveTo>
                  <a:pt x="0" y="13407"/>
                </a:moveTo>
                <a:lnTo>
                  <a:pt x="195683" y="13407"/>
                </a:lnTo>
              </a:path>
            </a:pathLst>
          </a:custGeom>
          <a:noFill/>
          <a:ln>
            <a:solidFill>
              <a:schemeClr val="tx1"/>
            </a:solidFill>
          </a:ln>
        </p:spPr>
        <p:style>
          <a:lnRef idx="2">
            <a:scrgbClr r="0" g="0" b="0"/>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105649" tIns="8516" rIns="105649" bIns="8515"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85A85156-A31E-47B3-857E-F7BA569DF73B}"/>
              </a:ext>
            </a:extLst>
          </p:cNvPr>
          <p:cNvSpPr/>
          <p:nvPr/>
        </p:nvSpPr>
        <p:spPr>
          <a:xfrm>
            <a:off x="3468502" y="1707891"/>
            <a:ext cx="1321674" cy="1316776"/>
          </a:xfrm>
          <a:custGeom>
            <a:avLst/>
            <a:gdLst>
              <a:gd name="connsiteX0" fmla="*/ 0 w 1321674"/>
              <a:gd name="connsiteY0" fmla="*/ 658388 h 1316776"/>
              <a:gd name="connsiteX1" fmla="*/ 660837 w 1321674"/>
              <a:gd name="connsiteY1" fmla="*/ 0 h 1316776"/>
              <a:gd name="connsiteX2" fmla="*/ 1321674 w 1321674"/>
              <a:gd name="connsiteY2" fmla="*/ 658388 h 1316776"/>
              <a:gd name="connsiteX3" fmla="*/ 660837 w 1321674"/>
              <a:gd name="connsiteY3" fmla="*/ 1316776 h 1316776"/>
              <a:gd name="connsiteX4" fmla="*/ 0 w 1321674"/>
              <a:gd name="connsiteY4" fmla="*/ 658388 h 131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74" h="1316776">
                <a:moveTo>
                  <a:pt x="0" y="658388"/>
                </a:moveTo>
                <a:cubicBezTo>
                  <a:pt x="0" y="294770"/>
                  <a:pt x="295867" y="0"/>
                  <a:pt x="660837" y="0"/>
                </a:cubicBezTo>
                <a:cubicBezTo>
                  <a:pt x="1025807" y="0"/>
                  <a:pt x="1321674" y="294770"/>
                  <a:pt x="1321674" y="658388"/>
                </a:cubicBezTo>
                <a:cubicBezTo>
                  <a:pt x="1321674" y="1022006"/>
                  <a:pt x="1025807" y="1316776"/>
                  <a:pt x="660837" y="1316776"/>
                </a:cubicBezTo>
                <a:cubicBezTo>
                  <a:pt x="295867" y="1316776"/>
                  <a:pt x="0" y="1022006"/>
                  <a:pt x="0" y="658388"/>
                </a:cubicBezTo>
                <a:close/>
              </a:path>
            </a:pathLst>
          </a:custGeom>
          <a:solidFill>
            <a:srgbClr val="1E384B"/>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99905" tIns="199187" rIns="199905" bIns="199187"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2. Enhancing access to suicide prevention &amp; crisis care </a:t>
            </a:r>
          </a:p>
        </p:txBody>
      </p:sp>
      <p:sp>
        <p:nvSpPr>
          <p:cNvPr id="33" name="Freeform: Shape 32">
            <a:extLst>
              <a:ext uri="{FF2B5EF4-FFF2-40B4-BE49-F238E27FC236}">
                <a16:creationId xmlns:a16="http://schemas.microsoft.com/office/drawing/2014/main" id="{84227BDB-463C-4C0A-B8B1-FB297B3DF753}"/>
              </a:ext>
            </a:extLst>
          </p:cNvPr>
          <p:cNvSpPr/>
          <p:nvPr/>
        </p:nvSpPr>
        <p:spPr>
          <a:xfrm rot="20520000">
            <a:off x="4630936" y="3544923"/>
            <a:ext cx="193470" cy="26815"/>
          </a:xfrm>
          <a:custGeom>
            <a:avLst/>
            <a:gdLst>
              <a:gd name="connsiteX0" fmla="*/ 0 w 193470"/>
              <a:gd name="connsiteY0" fmla="*/ 13407 h 26815"/>
              <a:gd name="connsiteX1" fmla="*/ 193470 w 193470"/>
              <a:gd name="connsiteY1" fmla="*/ 13407 h 26815"/>
            </a:gdLst>
            <a:ahLst/>
            <a:cxnLst>
              <a:cxn ang="0">
                <a:pos x="connsiteX0" y="connsiteY0"/>
              </a:cxn>
              <a:cxn ang="0">
                <a:pos x="connsiteX1" y="connsiteY1"/>
              </a:cxn>
            </a:cxnLst>
            <a:rect l="l" t="t" r="r" b="b"/>
            <a:pathLst>
              <a:path w="193470" h="26815">
                <a:moveTo>
                  <a:pt x="0" y="13407"/>
                </a:moveTo>
                <a:lnTo>
                  <a:pt x="193470" y="13407"/>
                </a:lnTo>
              </a:path>
            </a:pathLst>
          </a:custGeom>
          <a:noFill/>
          <a:ln>
            <a:solidFill>
              <a:schemeClr val="tx1"/>
            </a:solidFill>
          </a:ln>
        </p:spPr>
        <p:style>
          <a:lnRef idx="2">
            <a:scrgbClr r="0" g="0" b="0"/>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104597" tIns="8570" rIns="104599" bIns="857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F4AE2E3E-D1E6-467E-8B3C-939A42B6AC37}"/>
              </a:ext>
            </a:extLst>
          </p:cNvPr>
          <p:cNvSpPr/>
          <p:nvPr/>
        </p:nvSpPr>
        <p:spPr>
          <a:xfrm>
            <a:off x="4787104" y="2665910"/>
            <a:ext cx="1321674" cy="1316776"/>
          </a:xfrm>
          <a:custGeom>
            <a:avLst/>
            <a:gdLst>
              <a:gd name="connsiteX0" fmla="*/ 0 w 1321674"/>
              <a:gd name="connsiteY0" fmla="*/ 658388 h 1316776"/>
              <a:gd name="connsiteX1" fmla="*/ 660837 w 1321674"/>
              <a:gd name="connsiteY1" fmla="*/ 0 h 1316776"/>
              <a:gd name="connsiteX2" fmla="*/ 1321674 w 1321674"/>
              <a:gd name="connsiteY2" fmla="*/ 658388 h 1316776"/>
              <a:gd name="connsiteX3" fmla="*/ 660837 w 1321674"/>
              <a:gd name="connsiteY3" fmla="*/ 1316776 h 1316776"/>
              <a:gd name="connsiteX4" fmla="*/ 0 w 1321674"/>
              <a:gd name="connsiteY4" fmla="*/ 658388 h 131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74" h="1316776">
                <a:moveTo>
                  <a:pt x="0" y="658388"/>
                </a:moveTo>
                <a:cubicBezTo>
                  <a:pt x="0" y="294770"/>
                  <a:pt x="295867" y="0"/>
                  <a:pt x="660837" y="0"/>
                </a:cubicBezTo>
                <a:cubicBezTo>
                  <a:pt x="1025807" y="0"/>
                  <a:pt x="1321674" y="294770"/>
                  <a:pt x="1321674" y="658388"/>
                </a:cubicBezTo>
                <a:cubicBezTo>
                  <a:pt x="1321674" y="1022006"/>
                  <a:pt x="1025807" y="1316776"/>
                  <a:pt x="660837" y="1316776"/>
                </a:cubicBezTo>
                <a:cubicBezTo>
                  <a:pt x="295867" y="1316776"/>
                  <a:pt x="0" y="1022006"/>
                  <a:pt x="0" y="658388"/>
                </a:cubicBezTo>
                <a:close/>
              </a:path>
            </a:pathLst>
          </a:custGeom>
          <a:solidFill>
            <a:srgbClr val="A4C2E6"/>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99905" tIns="199187" rIns="199905" bIns="199187"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3. Promoting children &amp; youth behavioral health</a:t>
            </a:r>
          </a:p>
        </p:txBody>
      </p:sp>
      <p:sp>
        <p:nvSpPr>
          <p:cNvPr id="35" name="Freeform: Shape 34">
            <a:extLst>
              <a:ext uri="{FF2B5EF4-FFF2-40B4-BE49-F238E27FC236}">
                <a16:creationId xmlns:a16="http://schemas.microsoft.com/office/drawing/2014/main" id="{D6073974-0977-4D2D-AB6C-6A3E6B6AA8B3}"/>
              </a:ext>
            </a:extLst>
          </p:cNvPr>
          <p:cNvSpPr/>
          <p:nvPr/>
        </p:nvSpPr>
        <p:spPr>
          <a:xfrm rot="3240000">
            <a:off x="4402111" y="4248858"/>
            <a:ext cx="194840" cy="26815"/>
          </a:xfrm>
          <a:custGeom>
            <a:avLst/>
            <a:gdLst>
              <a:gd name="connsiteX0" fmla="*/ 0 w 194840"/>
              <a:gd name="connsiteY0" fmla="*/ 13407 h 26815"/>
              <a:gd name="connsiteX1" fmla="*/ 194840 w 194840"/>
              <a:gd name="connsiteY1" fmla="*/ 13407 h 26815"/>
            </a:gdLst>
            <a:ahLst/>
            <a:cxnLst>
              <a:cxn ang="0">
                <a:pos x="connsiteX0" y="connsiteY0"/>
              </a:cxn>
              <a:cxn ang="0">
                <a:pos x="connsiteX1" y="connsiteY1"/>
              </a:cxn>
            </a:cxnLst>
            <a:rect l="l" t="t" r="r" b="b"/>
            <a:pathLst>
              <a:path w="194840" h="26815">
                <a:moveTo>
                  <a:pt x="0" y="13407"/>
                </a:moveTo>
                <a:lnTo>
                  <a:pt x="194840" y="13407"/>
                </a:lnTo>
              </a:path>
            </a:pathLst>
          </a:custGeom>
          <a:noFill/>
          <a:ln>
            <a:solidFill>
              <a:schemeClr val="tx1"/>
            </a:solidFill>
          </a:ln>
        </p:spPr>
        <p:style>
          <a:lnRef idx="2">
            <a:scrgbClr r="0" g="0" b="0"/>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105249" tIns="8536" rIns="105248" bIns="8536"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85F2CDAD-54F0-4322-975C-3D7DFEA1AD75}"/>
              </a:ext>
            </a:extLst>
          </p:cNvPr>
          <p:cNvSpPr/>
          <p:nvPr/>
        </p:nvSpPr>
        <p:spPr>
          <a:xfrm>
            <a:off x="4324377" y="4185437"/>
            <a:ext cx="1321674" cy="1316776"/>
          </a:xfrm>
          <a:custGeom>
            <a:avLst/>
            <a:gdLst>
              <a:gd name="connsiteX0" fmla="*/ 0 w 1321674"/>
              <a:gd name="connsiteY0" fmla="*/ 658388 h 1316776"/>
              <a:gd name="connsiteX1" fmla="*/ 660837 w 1321674"/>
              <a:gd name="connsiteY1" fmla="*/ 0 h 1316776"/>
              <a:gd name="connsiteX2" fmla="*/ 1321674 w 1321674"/>
              <a:gd name="connsiteY2" fmla="*/ 658388 h 1316776"/>
              <a:gd name="connsiteX3" fmla="*/ 660837 w 1321674"/>
              <a:gd name="connsiteY3" fmla="*/ 1316776 h 1316776"/>
              <a:gd name="connsiteX4" fmla="*/ 0 w 1321674"/>
              <a:gd name="connsiteY4" fmla="*/ 658388 h 131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74" h="1316776">
                <a:moveTo>
                  <a:pt x="0" y="658388"/>
                </a:moveTo>
                <a:cubicBezTo>
                  <a:pt x="0" y="294770"/>
                  <a:pt x="295867" y="0"/>
                  <a:pt x="660837" y="0"/>
                </a:cubicBezTo>
                <a:cubicBezTo>
                  <a:pt x="1025807" y="0"/>
                  <a:pt x="1321674" y="294770"/>
                  <a:pt x="1321674" y="658388"/>
                </a:cubicBezTo>
                <a:cubicBezTo>
                  <a:pt x="1321674" y="1022006"/>
                  <a:pt x="1025807" y="1316776"/>
                  <a:pt x="660837" y="1316776"/>
                </a:cubicBezTo>
                <a:cubicBezTo>
                  <a:pt x="295867" y="1316776"/>
                  <a:pt x="0" y="1022006"/>
                  <a:pt x="0" y="658388"/>
                </a:cubicBezTo>
                <a:close/>
              </a:path>
            </a:pathLst>
          </a:custGeom>
          <a:solidFill>
            <a:srgbClr val="5091CD"/>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99905" tIns="199187" rIns="199905" bIns="199187"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4. Integrating primary and behavioral healthcare</a:t>
            </a:r>
          </a:p>
        </p:txBody>
      </p:sp>
      <p:sp>
        <p:nvSpPr>
          <p:cNvPr id="37" name="Freeform: Shape 36">
            <a:extLst>
              <a:ext uri="{FF2B5EF4-FFF2-40B4-BE49-F238E27FC236}">
                <a16:creationId xmlns:a16="http://schemas.microsoft.com/office/drawing/2014/main" id="{CB736D80-4B0C-42A3-8A8B-455E36B9EE3D}"/>
              </a:ext>
            </a:extLst>
          </p:cNvPr>
          <p:cNvSpPr/>
          <p:nvPr/>
        </p:nvSpPr>
        <p:spPr>
          <a:xfrm rot="18360000">
            <a:off x="3661728" y="4248855"/>
            <a:ext cx="194841" cy="26816"/>
          </a:xfrm>
          <a:custGeom>
            <a:avLst/>
            <a:gdLst>
              <a:gd name="connsiteX0" fmla="*/ 0 w 194840"/>
              <a:gd name="connsiteY0" fmla="*/ 13407 h 26815"/>
              <a:gd name="connsiteX1" fmla="*/ 194840 w 194840"/>
              <a:gd name="connsiteY1" fmla="*/ 13407 h 26815"/>
            </a:gdLst>
            <a:ahLst/>
            <a:cxnLst>
              <a:cxn ang="0">
                <a:pos x="connsiteX0" y="connsiteY0"/>
              </a:cxn>
              <a:cxn ang="0">
                <a:pos x="connsiteX1" y="connsiteY1"/>
              </a:cxn>
            </a:cxnLst>
            <a:rect l="l" t="t" r="r" b="b"/>
            <a:pathLst>
              <a:path w="194840" h="26815">
                <a:moveTo>
                  <a:pt x="194840" y="13408"/>
                </a:moveTo>
                <a:lnTo>
                  <a:pt x="0" y="13408"/>
                </a:lnTo>
              </a:path>
            </a:pathLst>
          </a:custGeom>
          <a:noFill/>
          <a:ln>
            <a:solidFill>
              <a:schemeClr val="tx1"/>
            </a:solidFill>
          </a:ln>
        </p:spPr>
        <p:style>
          <a:lnRef idx="2">
            <a:scrgbClr r="0" g="0" b="0"/>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105248" tIns="8538" rIns="105250" bIns="8535"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F5579AEB-F09A-443C-806D-C2FA3C676D89}"/>
              </a:ext>
            </a:extLst>
          </p:cNvPr>
          <p:cNvSpPr/>
          <p:nvPr/>
        </p:nvSpPr>
        <p:spPr>
          <a:xfrm>
            <a:off x="2653561" y="4216020"/>
            <a:ext cx="1321674" cy="1316776"/>
          </a:xfrm>
          <a:custGeom>
            <a:avLst/>
            <a:gdLst>
              <a:gd name="connsiteX0" fmla="*/ 0 w 1321674"/>
              <a:gd name="connsiteY0" fmla="*/ 658388 h 1316776"/>
              <a:gd name="connsiteX1" fmla="*/ 660837 w 1321674"/>
              <a:gd name="connsiteY1" fmla="*/ 0 h 1316776"/>
              <a:gd name="connsiteX2" fmla="*/ 1321674 w 1321674"/>
              <a:gd name="connsiteY2" fmla="*/ 658388 h 1316776"/>
              <a:gd name="connsiteX3" fmla="*/ 660837 w 1321674"/>
              <a:gd name="connsiteY3" fmla="*/ 1316776 h 1316776"/>
              <a:gd name="connsiteX4" fmla="*/ 0 w 1321674"/>
              <a:gd name="connsiteY4" fmla="*/ 658388 h 131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74" h="1316776">
                <a:moveTo>
                  <a:pt x="0" y="658388"/>
                </a:moveTo>
                <a:cubicBezTo>
                  <a:pt x="0" y="294770"/>
                  <a:pt x="295867" y="0"/>
                  <a:pt x="660837" y="0"/>
                </a:cubicBezTo>
                <a:cubicBezTo>
                  <a:pt x="1025807" y="0"/>
                  <a:pt x="1321674" y="294770"/>
                  <a:pt x="1321674" y="658388"/>
                </a:cubicBezTo>
                <a:cubicBezTo>
                  <a:pt x="1321674" y="1022006"/>
                  <a:pt x="1025807" y="1316776"/>
                  <a:pt x="660837" y="1316776"/>
                </a:cubicBezTo>
                <a:cubicBezTo>
                  <a:pt x="295867" y="1316776"/>
                  <a:pt x="0" y="1022006"/>
                  <a:pt x="0" y="658388"/>
                </a:cubicBezTo>
                <a:close/>
              </a:path>
            </a:pathLst>
          </a:custGeom>
          <a:solidFill>
            <a:srgbClr val="20419A"/>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99905" tIns="199187" rIns="199905" bIns="199187"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5. Using performance measures, data, and evaluation </a:t>
            </a:r>
          </a:p>
        </p:txBody>
      </p:sp>
      <p:sp>
        <p:nvSpPr>
          <p:cNvPr id="39" name="Freeform: Shape 38">
            <a:extLst>
              <a:ext uri="{FF2B5EF4-FFF2-40B4-BE49-F238E27FC236}">
                <a16:creationId xmlns:a16="http://schemas.microsoft.com/office/drawing/2014/main" id="{51C3A8CD-D5CB-4DA7-B1DD-131729A5CE2A}"/>
              </a:ext>
            </a:extLst>
          </p:cNvPr>
          <p:cNvSpPr/>
          <p:nvPr/>
        </p:nvSpPr>
        <p:spPr>
          <a:xfrm rot="1080000">
            <a:off x="3434272" y="3544923"/>
            <a:ext cx="193470" cy="26815"/>
          </a:xfrm>
          <a:custGeom>
            <a:avLst/>
            <a:gdLst>
              <a:gd name="connsiteX0" fmla="*/ 0 w 193470"/>
              <a:gd name="connsiteY0" fmla="*/ 13407 h 26815"/>
              <a:gd name="connsiteX1" fmla="*/ 193470 w 193470"/>
              <a:gd name="connsiteY1" fmla="*/ 13407 h 26815"/>
            </a:gdLst>
            <a:ahLst/>
            <a:cxnLst>
              <a:cxn ang="0">
                <a:pos x="connsiteX0" y="connsiteY0"/>
              </a:cxn>
              <a:cxn ang="0">
                <a:pos x="connsiteX1" y="connsiteY1"/>
              </a:cxn>
            </a:cxnLst>
            <a:rect l="l" t="t" r="r" b="b"/>
            <a:pathLst>
              <a:path w="193470" h="26815">
                <a:moveTo>
                  <a:pt x="193470" y="13408"/>
                </a:moveTo>
                <a:lnTo>
                  <a:pt x="0" y="13408"/>
                </a:lnTo>
              </a:path>
            </a:pathLst>
          </a:custGeom>
          <a:noFill/>
          <a:ln>
            <a:solidFill>
              <a:schemeClr val="tx1"/>
            </a:solidFill>
          </a:ln>
        </p:spPr>
        <p:style>
          <a:lnRef idx="2">
            <a:scrgbClr r="0" g="0" b="0"/>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104599" tIns="8570" rIns="104597" bIns="857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24BDC5F6-1744-4851-BD1A-616425F44628}"/>
              </a:ext>
            </a:extLst>
          </p:cNvPr>
          <p:cNvSpPr/>
          <p:nvPr/>
        </p:nvSpPr>
        <p:spPr>
          <a:xfrm>
            <a:off x="2149900" y="2665910"/>
            <a:ext cx="1321674" cy="1316776"/>
          </a:xfrm>
          <a:custGeom>
            <a:avLst/>
            <a:gdLst>
              <a:gd name="connsiteX0" fmla="*/ 0 w 1321674"/>
              <a:gd name="connsiteY0" fmla="*/ 658388 h 1316776"/>
              <a:gd name="connsiteX1" fmla="*/ 660837 w 1321674"/>
              <a:gd name="connsiteY1" fmla="*/ 0 h 1316776"/>
              <a:gd name="connsiteX2" fmla="*/ 1321674 w 1321674"/>
              <a:gd name="connsiteY2" fmla="*/ 658388 h 1316776"/>
              <a:gd name="connsiteX3" fmla="*/ 660837 w 1321674"/>
              <a:gd name="connsiteY3" fmla="*/ 1316776 h 1316776"/>
              <a:gd name="connsiteX4" fmla="*/ 0 w 1321674"/>
              <a:gd name="connsiteY4" fmla="*/ 658388 h 131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74" h="1316776">
                <a:moveTo>
                  <a:pt x="0" y="658388"/>
                </a:moveTo>
                <a:cubicBezTo>
                  <a:pt x="0" y="294770"/>
                  <a:pt x="295867" y="0"/>
                  <a:pt x="660837" y="0"/>
                </a:cubicBezTo>
                <a:cubicBezTo>
                  <a:pt x="1025807" y="0"/>
                  <a:pt x="1321674" y="294770"/>
                  <a:pt x="1321674" y="658388"/>
                </a:cubicBezTo>
                <a:cubicBezTo>
                  <a:pt x="1321674" y="1022006"/>
                  <a:pt x="1025807" y="1316776"/>
                  <a:pt x="660837" y="1316776"/>
                </a:cubicBezTo>
                <a:cubicBezTo>
                  <a:pt x="295867" y="1316776"/>
                  <a:pt x="0" y="1022006"/>
                  <a:pt x="0" y="658388"/>
                </a:cubicBezTo>
                <a:close/>
              </a:path>
            </a:pathLst>
          </a:custGeom>
          <a:solidFill>
            <a:srgbClr val="1A6887"/>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99905" tIns="199187" rIns="199905" bIns="199187"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1. Preventing overdose</a:t>
            </a:r>
          </a:p>
        </p:txBody>
      </p:sp>
      <p:pic>
        <p:nvPicPr>
          <p:cNvPr id="51" name="Graphic 50" descr="Medicine">
            <a:extLst>
              <a:ext uri="{FF2B5EF4-FFF2-40B4-BE49-F238E27FC236}">
                <a16:creationId xmlns:a16="http://schemas.microsoft.com/office/drawing/2014/main" id="{8F92B0A5-63E1-4EAA-874F-DD845AE4FA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6314" y="2812976"/>
            <a:ext cx="387795" cy="387795"/>
          </a:xfrm>
          <a:prstGeom prst="rect">
            <a:avLst/>
          </a:prstGeom>
        </p:spPr>
      </p:pic>
      <p:pic>
        <p:nvPicPr>
          <p:cNvPr id="6" name="Graphic 5" descr="Man with kid">
            <a:extLst>
              <a:ext uri="{FF2B5EF4-FFF2-40B4-BE49-F238E27FC236}">
                <a16:creationId xmlns:a16="http://schemas.microsoft.com/office/drawing/2014/main" id="{9E3C853F-EAB5-4108-86A5-A3B0855F97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3510" y="2739226"/>
            <a:ext cx="352541" cy="352541"/>
          </a:xfrm>
          <a:prstGeom prst="rect">
            <a:avLst/>
          </a:prstGeom>
        </p:spPr>
      </p:pic>
      <p:pic>
        <p:nvPicPr>
          <p:cNvPr id="15" name="Graphic 14" descr="Presentation with pie chart">
            <a:extLst>
              <a:ext uri="{FF2B5EF4-FFF2-40B4-BE49-F238E27FC236}">
                <a16:creationId xmlns:a16="http://schemas.microsoft.com/office/drawing/2014/main" id="{A0B688DA-23C1-4548-8A4F-F38472ECB9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11103" y="4292717"/>
            <a:ext cx="387795" cy="387795"/>
          </a:xfrm>
          <a:prstGeom prst="rect">
            <a:avLst/>
          </a:prstGeom>
        </p:spPr>
      </p:pic>
      <p:pic>
        <p:nvPicPr>
          <p:cNvPr id="53" name="Graphic 52" descr="Siren">
            <a:extLst>
              <a:ext uri="{FF2B5EF4-FFF2-40B4-BE49-F238E27FC236}">
                <a16:creationId xmlns:a16="http://schemas.microsoft.com/office/drawing/2014/main" id="{A6AE28D2-AFCE-4EDC-8006-84E8B876A7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29460" y="1804904"/>
            <a:ext cx="426575" cy="426575"/>
          </a:xfrm>
          <a:prstGeom prst="rect">
            <a:avLst/>
          </a:prstGeom>
        </p:spPr>
      </p:pic>
      <p:pic>
        <p:nvPicPr>
          <p:cNvPr id="55" name="Graphic 54" descr="Single gear">
            <a:extLst>
              <a:ext uri="{FF2B5EF4-FFF2-40B4-BE49-F238E27FC236}">
                <a16:creationId xmlns:a16="http://schemas.microsoft.com/office/drawing/2014/main" id="{AA8A4FC0-BE08-4433-AD40-50458487EA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36585" y="4326666"/>
            <a:ext cx="426575" cy="426575"/>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02587" y="2178502"/>
            <a:ext cx="1676190" cy="2095238"/>
          </a:xfrm>
          <a:prstGeom prst="rect">
            <a:avLst/>
          </a:prstGeom>
        </p:spPr>
      </p:pic>
      <p:sp>
        <p:nvSpPr>
          <p:cNvPr id="5" name="Rectangle 4"/>
          <p:cNvSpPr/>
          <p:nvPr/>
        </p:nvSpPr>
        <p:spPr>
          <a:xfrm>
            <a:off x="8569472" y="4501723"/>
            <a:ext cx="2797827"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Miriam Delphin-Rittmon, Ph.D. </a:t>
            </a:r>
            <a:r>
              <a:rPr kumimoji="0" lang="en-US" sz="1400" b="0" i="0" u="none" strike="noStrike" kern="1200" cap="none" spc="0" normalizeH="0" baseline="0" noProof="0" dirty="0">
                <a:ln>
                  <a:noFill/>
                </a:ln>
                <a:solidFill>
                  <a:prstClr val="black"/>
                </a:solidFill>
                <a:effectLst/>
                <a:uLnTx/>
                <a:uFillTx/>
                <a:latin typeface="Calibri"/>
                <a:ea typeface="+mn-ea"/>
                <a:cs typeface="+mn-cs"/>
              </a:rPr>
              <a:t>Assistant Secretary for Mental Health and Substance Use</a:t>
            </a:r>
          </a:p>
        </p:txBody>
      </p:sp>
      <p:sp>
        <p:nvSpPr>
          <p:cNvPr id="42" name="Slide Number Placeholder 3">
            <a:extLst>
              <a:ext uri="{FF2B5EF4-FFF2-40B4-BE49-F238E27FC236}">
                <a16:creationId xmlns:a16="http://schemas.microsoft.com/office/drawing/2014/main" id="{D0C11274-13CB-4AF5-BED3-BDB482FC87D8}"/>
              </a:ext>
            </a:extLst>
          </p:cNvPr>
          <p:cNvSpPr txBox="1">
            <a:spLocks/>
          </p:cNvSpPr>
          <p:nvPr/>
        </p:nvSpPr>
        <p:spPr>
          <a:xfrm>
            <a:off x="9302932" y="633085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90EBEF87-C08A-4984-84E5-5ED9A067193A}" type="slidenum">
              <a:rPr lang="en-US" sz="1200" smtClean="0">
                <a:solidFill>
                  <a:prstClr val="black">
                    <a:tint val="75000"/>
                  </a:prstClr>
                </a:solidFill>
                <a:latin typeface="Calibri" panose="020F0502020204030204"/>
              </a:rPr>
              <a:pPr algn="r">
                <a:defRPr/>
              </a:pPr>
              <a:t>9</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604291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HSA PowerPoint Tempalte_022018.potx [Read-Only]" id="{6AB9078B-4E52-4195-824D-C5995647950C}" vid="{850DD15A-F69F-4999-870A-DF6B52654D42}"/>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B714F6029D34681D3AEF90FE53742" ma:contentTypeVersion="14" ma:contentTypeDescription="Create a new document." ma:contentTypeScope="" ma:versionID="5eac8a036e43863342e123ad84fed415">
  <xsd:schema xmlns:xsd="http://www.w3.org/2001/XMLSchema" xmlns:xs="http://www.w3.org/2001/XMLSchema" xmlns:p="http://schemas.microsoft.com/office/2006/metadata/properties" xmlns:ns1="http://schemas.microsoft.com/sharepoint/v3" xmlns:ns3="a591e4c0-f1f4-4ae1-b296-63f30ca8ad21" xmlns:ns4="4adfd0ab-4cb1-4059-8459-e133349684c4" targetNamespace="http://schemas.microsoft.com/office/2006/metadata/properties" ma:root="true" ma:fieldsID="25fbf0709f644490a3ed547d5e957fd6" ns1:_="" ns3:_="" ns4:_="">
    <xsd:import namespace="http://schemas.microsoft.com/sharepoint/v3"/>
    <xsd:import namespace="a591e4c0-f1f4-4ae1-b296-63f30ca8ad21"/>
    <xsd:import namespace="4adfd0ab-4cb1-4059-8459-e133349684c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91e4c0-f1f4-4ae1-b296-63f30ca8ad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dfd0ab-4cb1-4059-8459-e133349684c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3FA7B1E-C89D-4985-9F1A-666E9794E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591e4c0-f1f4-4ae1-b296-63f30ca8ad21"/>
    <ds:schemaRef ds:uri="4adfd0ab-4cb1-4059-8459-e133349684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594342-DBE5-4006-B187-E88F71040A54}">
  <ds:schemaRefs>
    <ds:schemaRef ds:uri="http://schemas.microsoft.com/sharepoint/v3/contenttype/forms"/>
  </ds:schemaRefs>
</ds:datastoreItem>
</file>

<file path=customXml/itemProps3.xml><?xml version="1.0" encoding="utf-8"?>
<ds:datastoreItem xmlns:ds="http://schemas.openxmlformats.org/officeDocument/2006/customXml" ds:itemID="{3032644C-4EB9-454C-82CE-4B7DD34478DE}">
  <ds:schemaRefs>
    <ds:schemaRef ds:uri="http://purl.org/dc/terms/"/>
    <ds:schemaRef ds:uri="a591e4c0-f1f4-4ae1-b296-63f30ca8ad21"/>
    <ds:schemaRef ds:uri="http://schemas.microsoft.com/office/2006/documentManagement/types"/>
    <ds:schemaRef ds:uri="http://schemas.microsoft.com/office/infopath/2007/PartnerControls"/>
    <ds:schemaRef ds:uri="4adfd0ab-4cb1-4059-8459-e133349684c4"/>
    <ds:schemaRef ds:uri="http://purl.org/dc/elements/1.1/"/>
    <ds:schemaRef ds:uri="http://schemas.microsoft.com/office/2006/metadata/properties"/>
    <ds:schemaRef ds:uri="http://schemas.microsoft.com/sharepoint/v3"/>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617</TotalTime>
  <Words>6777</Words>
  <Application>Microsoft Office PowerPoint</Application>
  <PresentationFormat>Widescreen</PresentationFormat>
  <Paragraphs>536</Paragraphs>
  <Slides>37</Slides>
  <Notes>36</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37</vt:i4>
      </vt:variant>
    </vt:vector>
  </HeadingPairs>
  <TitlesOfParts>
    <vt:vector size="54" baseType="lpstr">
      <vt:lpstr>Arial</vt:lpstr>
      <vt:lpstr>Arial Bold</vt:lpstr>
      <vt:lpstr>Calibri</vt:lpstr>
      <vt:lpstr>Calibri Light</vt:lpstr>
      <vt:lpstr>Segoe UI</vt:lpstr>
      <vt:lpstr>Segoe UI Semibold</vt:lpstr>
      <vt:lpstr>Symbol</vt:lpstr>
      <vt:lpstr>Times New Roman</vt:lpstr>
      <vt:lpstr>Wingdings</vt:lpstr>
      <vt:lpstr>1_Office Theme</vt:lpstr>
      <vt:lpstr>2_Office Theme</vt:lpstr>
      <vt:lpstr>Title Slide</vt:lpstr>
      <vt:lpstr>Custom Design</vt:lpstr>
      <vt:lpstr>3_Office Theme</vt:lpstr>
      <vt:lpstr>4_Office Theme</vt:lpstr>
      <vt:lpstr>Office Theme</vt:lpstr>
      <vt:lpstr>5_Office Theme</vt:lpstr>
      <vt:lpstr>Break the Taboo about Mental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SAMHSA Priorities and Cross-Cutting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Alcohol and Other Drug Facts</vt:lpstr>
      <vt:lpstr>Alcohol and Drug Trends During COVID-19</vt:lpstr>
      <vt:lpstr>Why Your Child May Start Drinking or Using Drugs</vt:lpstr>
      <vt:lpstr>Alcohol Use Increases with Age</vt:lpstr>
      <vt:lpstr>New Alcohol and Drug Users in One Year</vt:lpstr>
      <vt:lpstr>“Talk.  They Hear You.” ®  A Parent-Focused National Media Campaign That Provides Tools &amp; Resources to Help You.</vt:lpstr>
      <vt:lpstr> “Talk.  They Hear You.” ® Goals</vt:lpstr>
      <vt:lpstr>Tools to Help You: PSAs, Website, Fact Sheets, and More</vt:lpstr>
      <vt:lpstr>What You Say and How You Say It Matters!</vt:lpstr>
      <vt:lpstr>5 Conversation Goals</vt:lpstr>
      <vt:lpstr>“Choices” PSA for Parents and Caregivers</vt:lpstr>
      <vt:lpstr>Taking Prevention Digital: New TTHY Products</vt:lpstr>
      <vt:lpstr>Screening as a Prevention Strategy</vt:lpstr>
      <vt:lpstr>PowerPoint Presentation</vt:lpstr>
      <vt:lpstr>PowerPoint Presentation</vt:lpstr>
      <vt:lpstr>Taking Prevention Digital: Updated TTHY Products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Taran, Ewelina (SAMHSA/CMHS)</dc:creator>
  <cp:lastModifiedBy>Baldwin, Melinda (SAMHSA/CMHS)</cp:lastModifiedBy>
  <cp:revision>35</cp:revision>
  <dcterms:created xsi:type="dcterms:W3CDTF">2022-05-16T16:04:45Z</dcterms:created>
  <dcterms:modified xsi:type="dcterms:W3CDTF">2022-05-18T15:58:54Z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0x010100AD0B714F6029D34681D3AEF90FE53742</vt:lpwstr>
  </property>
</Properties>
</file>